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16"/>
  </p:notesMasterIdLst>
  <p:handoutMasterIdLst>
    <p:handoutMasterId r:id="rId17"/>
  </p:handoutMasterIdLst>
  <p:sldIdLst>
    <p:sldId id="268" r:id="rId2"/>
    <p:sldId id="416" r:id="rId3"/>
    <p:sldId id="417" r:id="rId4"/>
    <p:sldId id="418" r:id="rId5"/>
    <p:sldId id="420" r:id="rId6"/>
    <p:sldId id="422" r:id="rId7"/>
    <p:sldId id="424" r:id="rId8"/>
    <p:sldId id="434" r:id="rId9"/>
    <p:sldId id="435" r:id="rId10"/>
    <p:sldId id="427" r:id="rId11"/>
    <p:sldId id="428" r:id="rId12"/>
    <p:sldId id="429" r:id="rId13"/>
    <p:sldId id="433" r:id="rId14"/>
    <p:sldId id="38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C4E09"/>
    <a:srgbClr val="ED7D31"/>
    <a:srgbClr val="0AA5FF"/>
    <a:srgbClr val="FEBBA0"/>
    <a:srgbClr val="FD9267"/>
    <a:srgbClr val="FEC9B4"/>
    <a:srgbClr val="999999"/>
    <a:srgbClr val="66CC66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0" autoAdjust="0"/>
    <p:restoredTop sz="85302" autoAdjust="0"/>
  </p:normalViewPr>
  <p:slideViewPr>
    <p:cSldViewPr snapToGrid="0" showGuides="1">
      <p:cViewPr varScale="1">
        <p:scale>
          <a:sx n="107" d="100"/>
          <a:sy n="107" d="100"/>
        </p:scale>
        <p:origin x="29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4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4" Type="http://schemas.openxmlformats.org/officeDocument/2006/relationships/image" Target="../media/image22.wmf"/><Relationship Id="rId5" Type="http://schemas.openxmlformats.org/officeDocument/2006/relationships/image" Target="../media/image23.wmf"/><Relationship Id="rId6" Type="http://schemas.openxmlformats.org/officeDocument/2006/relationships/image" Target="../media/image24.wmf"/><Relationship Id="rId1" Type="http://schemas.openxmlformats.org/officeDocument/2006/relationships/image" Target="../media/image19.wmf"/><Relationship Id="rId2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2704F-B599-421D-AE32-2544BCCC8F11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8D21C-2E17-453D-A3CA-2EA354BFD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602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D970D-8654-7C49-9F20-78E93951D6F3}" type="datetimeFigureOut">
              <a:rPr kumimoji="1" lang="zh-CN" altLang="en-US" smtClean="0"/>
              <a:t>2017/12/8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5D4D3-9AE1-F14C-9E13-878F0D160E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196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DAU</a:t>
            </a:r>
            <a:r>
              <a:rPr lang="zh-CN" altLang="en-US" baseline="0" dirty="0" smtClean="0"/>
              <a:t>         </a:t>
            </a:r>
            <a:r>
              <a:rPr lang="en-US" altLang="zh-CN" baseline="0" dirty="0" smtClean="0"/>
              <a:t>700</a:t>
            </a:r>
            <a:r>
              <a:rPr lang="zh-CN" altLang="en-US" baseline="0" dirty="0" smtClean="0"/>
              <a:t>万</a:t>
            </a:r>
            <a:endParaRPr lang="en-US" altLang="zh-CN" baseline="0" dirty="0" smtClean="0"/>
          </a:p>
          <a:p>
            <a:r>
              <a:rPr lang="en-US" altLang="zh-CN" baseline="0" dirty="0" smtClean="0"/>
              <a:t>NU</a:t>
            </a:r>
            <a:r>
              <a:rPr lang="zh-CN" altLang="en-US" baseline="0" dirty="0" smtClean="0"/>
              <a:t>次留     </a:t>
            </a:r>
            <a:endParaRPr lang="en-US" altLang="zh-CN" baseline="0" dirty="0" smtClean="0"/>
          </a:p>
          <a:p>
            <a:r>
              <a:rPr lang="zh-CN" altLang="en-US" baseline="0" dirty="0" smtClean="0"/>
              <a:t>人均</a:t>
            </a:r>
            <a:r>
              <a:rPr lang="en-US" altLang="zh-CN" baseline="0" dirty="0" smtClean="0"/>
              <a:t>VV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5D4D3-9AE1-F14C-9E13-878F0D160ED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9450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CC1AFB02-DBC1-CC4A-BB34-06B4AFA4117E}" type="slidenum">
              <a:rPr lang="zh-CN" altLang="en-US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664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8FEC0A3D-F65A-0042-8055-65986B2EA3D7}" type="slidenum">
              <a:rPr lang="zh-CN" altLang="en-US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857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7EF4F6D5-43F2-164D-94CF-DDE6C8E9E99B}" type="slidenum">
              <a:rPr lang="zh-CN" altLang="en-US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522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CC1AFB02-DBC1-CC4A-BB34-06B4AFA4117E}" type="slidenum">
              <a:rPr lang="zh-CN" altLang="en-US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7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3A354701-55DB-6B4E-B0DF-24D08BFF0ED0}" type="slidenum">
              <a:rPr lang="zh-CN" altLang="en-US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862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F9F658FA-DDE7-FA45-9A2B-857D4512D073}" type="slidenum">
              <a:rPr lang="zh-CN" altLang="en-US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002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10C0D78D-E70E-1944-8151-8127BA421BF8}" type="slidenum">
              <a:rPr lang="zh-CN" altLang="en-US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902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B9D3D13F-D443-0A49-A2B8-4551AFAFA59E}" type="slidenum">
              <a:rPr lang="zh-CN" altLang="en-US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20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BB036938-BEF0-2D45-9DD1-3596E6849CBB}" type="slidenum">
              <a:rPr lang="zh-CN" altLang="en-US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139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8F74DBE7-71DA-6B40-A619-DF1368DA54E2}" type="slidenum">
              <a:rPr lang="zh-CN" altLang="en-US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683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训练的时候：</a:t>
            </a:r>
            <a:r>
              <a:rPr lang="en-US" altLang="zh-CN" dirty="0" smtClean="0"/>
              <a:t>Input 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hot</a:t>
            </a:r>
            <a:r>
              <a:rPr lang="zh-CN" altLang="en-US" dirty="0" smtClean="0"/>
              <a:t> 编码， 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也是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hot</a:t>
            </a:r>
            <a:r>
              <a:rPr lang="zh-CN" altLang="en-US" dirty="0" smtClean="0"/>
              <a:t>编码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8F74DBE7-71DA-6B40-A619-DF1368DA54E2}" type="slidenum">
              <a:rPr lang="zh-CN" altLang="en-US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511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CC1AFB02-DBC1-CC4A-BB34-06B4AFA4117E}" type="slidenum">
              <a:rPr lang="zh-CN" altLang="en-US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065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C4E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408822" y="2363783"/>
            <a:ext cx="6043238" cy="591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单击此处插入标题</a:t>
            </a:r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9918103" y="506539"/>
            <a:ext cx="1542086" cy="655460"/>
          </a:xfrm>
          <a:prstGeom prst="rect">
            <a:avLst/>
          </a:prstGeom>
        </p:spPr>
      </p:pic>
      <p:pic>
        <p:nvPicPr>
          <p:cNvPr id="7" name="图片 6" descr="01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b="14561"/>
          <a:stretch/>
        </p:blipFill>
        <p:spPr>
          <a:xfrm>
            <a:off x="0" y="1215571"/>
            <a:ext cx="5188858" cy="564242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5638587"/>
            <a:ext cx="1051011" cy="1219413"/>
          </a:xfrm>
          <a:prstGeom prst="rect">
            <a:avLst/>
          </a:prstGeom>
          <a:solidFill>
            <a:srgbClr val="FC4E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1110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0700" y="5308600"/>
            <a:ext cx="1511300" cy="1549400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628673" y="1102098"/>
            <a:ext cx="10934653" cy="470703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Wingdings" panose="05000000000000000000" pitchFamily="2" charset="2"/>
              <a:buChar char="Ø"/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ü"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50000"/>
              </a:lnSpc>
              <a:buFont typeface="微软雅黑" panose="020B0503020204020204" pitchFamily="34" charset="-122"/>
              <a:buChar char="−"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628673" y="394427"/>
            <a:ext cx="6320771" cy="452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单击此处插入标题</a:t>
            </a:r>
          </a:p>
        </p:txBody>
      </p:sp>
      <p:sp>
        <p:nvSpPr>
          <p:cNvPr id="2" name="同侧圆角矩形 1"/>
          <p:cNvSpPr/>
          <p:nvPr userDrawn="1"/>
        </p:nvSpPr>
        <p:spPr>
          <a:xfrm rot="5400000">
            <a:off x="-28575" y="409575"/>
            <a:ext cx="520700" cy="4635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C4E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93453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775200" cy="561340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1774763" y="2866838"/>
            <a:ext cx="2569029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项目标题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sz="quarter" idx="11"/>
          </p:nvPr>
        </p:nvSpPr>
        <p:spPr>
          <a:xfrm>
            <a:off x="5806394" y="2095669"/>
            <a:ext cx="5994400" cy="2666661"/>
          </a:xfrm>
          <a:prstGeom prst="rect">
            <a:avLst/>
          </a:prstGeom>
        </p:spPr>
        <p:txBody>
          <a:bodyPr/>
          <a:lstStyle>
            <a:lvl1pPr marL="514350" marR="0" indent="-5143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A82FF"/>
              </a:buClr>
              <a:buSzTx/>
              <a:buFont typeface="+mj-ea"/>
              <a:buAutoNum type="circleNumDbPlain"/>
              <a:tabLst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en-US" altLang="zh-CN" dirty="0" smtClean="0"/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82FF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dirty="0" smtClean="0"/>
              <a:t>单击此处编辑母版文本样式</a:t>
            </a:r>
            <a:endParaRPr lang="en-US" altLang="zh-CN" dirty="0" smtClean="0"/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82FF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dirty="0" smtClean="0"/>
              <a:t>单击此处编辑母版文本样式</a:t>
            </a:r>
            <a:endParaRPr lang="en-US" altLang="zh-CN" dirty="0" smtClean="0"/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82FF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dirty="0" smtClean="0"/>
              <a:t>单击此处编辑母版文本样式</a:t>
            </a:r>
            <a:endParaRPr lang="en-US" altLang="zh-CN" dirty="0" smtClean="0"/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82FF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dirty="0" smtClean="0"/>
              <a:t>单击此处编辑母版文本样式</a:t>
            </a:r>
            <a:endParaRPr lang="en-US" altLang="zh-CN" dirty="0" smtClean="0"/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82FF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dirty="0" smtClean="0"/>
              <a:t>单击此处编辑母版文本样式</a:t>
            </a:r>
            <a:endParaRPr lang="en-US" altLang="zh-CN" dirty="0" smtClean="0"/>
          </a:p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39380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侧圆角矩形 1"/>
          <p:cNvSpPr/>
          <p:nvPr userDrawn="1"/>
        </p:nvSpPr>
        <p:spPr>
          <a:xfrm rot="10800000">
            <a:off x="1296735" y="-3"/>
            <a:ext cx="5317421" cy="84221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C4E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2336450" y="152380"/>
            <a:ext cx="3096162" cy="452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单击此处插入标题</a:t>
            </a:r>
          </a:p>
        </p:txBody>
      </p:sp>
    </p:spTree>
    <p:extLst>
      <p:ext uri="{BB962C8B-B14F-4D97-AF65-F5344CB8AC3E}">
        <p14:creationId xmlns:p14="http://schemas.microsoft.com/office/powerpoint/2010/main" val="1031160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单圆角矩形 4"/>
          <p:cNvSpPr/>
          <p:nvPr userDrawn="1"/>
        </p:nvSpPr>
        <p:spPr>
          <a:xfrm rot="10800000" flipH="1">
            <a:off x="0" y="-2"/>
            <a:ext cx="8208211" cy="1189790"/>
          </a:xfrm>
          <a:prstGeom prst="round1Rect">
            <a:avLst>
              <a:gd name="adj" fmla="val 50000"/>
            </a:avLst>
          </a:prstGeom>
          <a:solidFill>
            <a:srgbClr val="FC4E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6"/>
          <p:cNvSpPr>
            <a:spLocks noGrp="1"/>
          </p:cNvSpPr>
          <p:nvPr>
            <p:ph sz="quarter" idx="10"/>
          </p:nvPr>
        </p:nvSpPr>
        <p:spPr>
          <a:xfrm>
            <a:off x="628673" y="1358154"/>
            <a:ext cx="10934653" cy="466612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Wingdings" panose="05000000000000000000" pitchFamily="2" charset="2"/>
              <a:buChar char="Ø"/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ü"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50000"/>
              </a:lnSpc>
              <a:buFont typeface="微软雅黑" panose="020B0503020204020204" pitchFamily="34" charset="-122"/>
              <a:buChar char="−"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</p:txBody>
      </p:sp>
      <p:sp>
        <p:nvSpPr>
          <p:cNvPr id="4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628673" y="472597"/>
            <a:ext cx="6320771" cy="452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单击此处插入标题</a:t>
            </a:r>
          </a:p>
        </p:txBody>
      </p:sp>
    </p:spTree>
    <p:extLst>
      <p:ext uri="{BB962C8B-B14F-4D97-AF65-F5344CB8AC3E}">
        <p14:creationId xmlns:p14="http://schemas.microsoft.com/office/powerpoint/2010/main" val="2286084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4E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5176850" y="2763725"/>
            <a:ext cx="3320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6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3608502" y="2550146"/>
            <a:ext cx="1321161" cy="132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04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9B2CCE-7FAA-904B-BC3E-E4AA9D862F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467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46534" y="6144931"/>
            <a:ext cx="1062069" cy="45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41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0" r:id="rId2"/>
    <p:sldLayoutId id="2147483658" r:id="rId3"/>
    <p:sldLayoutId id="2147483661" r:id="rId4"/>
    <p:sldLayoutId id="2147483662" r:id="rId5"/>
    <p:sldLayoutId id="2147483659" r:id="rId6"/>
    <p:sldLayoutId id="2147483663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9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18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.bin"/><Relationship Id="rId12" Type="http://schemas.openxmlformats.org/officeDocument/2006/relationships/image" Target="../media/image22.wmf"/><Relationship Id="rId13" Type="http://schemas.openxmlformats.org/officeDocument/2006/relationships/oleObject" Target="../embeddings/oleObject7.bin"/><Relationship Id="rId14" Type="http://schemas.openxmlformats.org/officeDocument/2006/relationships/image" Target="../media/image23.wmf"/><Relationship Id="rId15" Type="http://schemas.openxmlformats.org/officeDocument/2006/relationships/oleObject" Target="../embeddings/oleObject8.bin"/><Relationship Id="rId16" Type="http://schemas.openxmlformats.org/officeDocument/2006/relationships/image" Target="../media/image24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5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19.w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20.w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21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8.wmf"/><Relationship Id="rId7" Type="http://schemas.openxmlformats.org/officeDocument/2006/relationships/image" Target="../media/image1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961804" y="2255815"/>
            <a:ext cx="9310254" cy="591763"/>
          </a:xfrm>
        </p:spPr>
        <p:txBody>
          <a:bodyPr/>
          <a:lstStyle/>
          <a:p>
            <a:pPr algn="r"/>
            <a:r>
              <a:rPr lang="en-US" altLang="zh-CN" sz="4800" b="1" dirty="0" smtClean="0"/>
              <a:t>Word2Vec</a:t>
            </a:r>
            <a:r>
              <a:rPr lang="zh-CN" altLang="en-US" sz="4800" b="1" dirty="0" smtClean="0"/>
              <a:t>原理与应用</a:t>
            </a:r>
            <a:endParaRPr lang="en-US" altLang="zh-CN" sz="4800" b="1" dirty="0" smtClean="0"/>
          </a:p>
        </p:txBody>
      </p:sp>
    </p:spTree>
    <p:extLst>
      <p:ext uri="{BB962C8B-B14F-4D97-AF65-F5344CB8AC3E}">
        <p14:creationId xmlns:p14="http://schemas.microsoft.com/office/powerpoint/2010/main" val="166742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81000"/>
            <a:ext cx="7334250" cy="4572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charset="0"/>
              </a:rPr>
              <a:t>word2vec: Negative sampling</a:t>
            </a:r>
            <a:endParaRPr lang="zh-CN" altLang="zh-CN"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矩形 2"/>
              <p:cNvSpPr>
                <a:spLocks noChangeArrowheads="1"/>
              </p:cNvSpPr>
              <p:nvPr/>
            </p:nvSpPr>
            <p:spPr bwMode="auto">
              <a:xfrm>
                <a:off x="1531938" y="1219201"/>
                <a:ext cx="9144000" cy="4906963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/>
              <a:lstStyle>
                <a:lvl1pPr marL="2857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Clr>
                    <a:srgbClr val="92D050"/>
                  </a:buClr>
                  <a:buFont typeface="Wingdings" charset="2"/>
                  <a:buChar char="u"/>
                </a:pPr>
                <a:r>
                  <a:rPr lang="zh-CN" altLang="en-US" sz="2400" b="1" dirty="0" smtClean="0">
                    <a:latin typeface="Times New Roman" charset="0"/>
                  </a:rPr>
                  <a:t>主要思想：</a:t>
                </a:r>
                <a:endParaRPr lang="en-US" altLang="zh-CN" sz="2400" b="1" dirty="0">
                  <a:latin typeface="Times New Roman" charset="0"/>
                </a:endParaRPr>
              </a:p>
              <a:p>
                <a:pPr lvl="1" eaLnBrk="1" hangingPunct="1">
                  <a:lnSpc>
                    <a:spcPct val="150000"/>
                  </a:lnSpc>
                  <a:buClr>
                    <a:srgbClr val="92D050"/>
                  </a:buClr>
                  <a:buFont typeface="Wingdings" charset="2"/>
                  <a:buChar char="u"/>
                </a:pPr>
                <a:r>
                  <a:rPr lang="zh-CN" altLang="en-US" sz="2000" dirty="0" smtClean="0">
                    <a:latin typeface="Times New Roman" charset="0"/>
                  </a:rPr>
                  <a:t>存在的问题：对于每个训练样本，需要更新所有的</a:t>
                </a:r>
                <a:r>
                  <a:rPr lang="en-US" altLang="zh-CN" sz="2000" dirty="0" smtClean="0">
                    <a:latin typeface="Times New Roman" charset="0"/>
                  </a:rPr>
                  <a:t>weight</a:t>
                </a:r>
                <a:r>
                  <a:rPr lang="zh-CN" altLang="en-US" sz="2000" dirty="0" smtClean="0">
                    <a:latin typeface="Times New Roman" charset="0"/>
                  </a:rPr>
                  <a:t>，计算量大</a:t>
                </a:r>
                <a:endParaRPr lang="en-US" altLang="zh-CN" sz="2000" dirty="0" smtClean="0">
                  <a:latin typeface="Times New Roman" charset="0"/>
                </a:endParaRPr>
              </a:p>
              <a:p>
                <a:pPr lvl="1" eaLnBrk="1" hangingPunct="1">
                  <a:lnSpc>
                    <a:spcPct val="150000"/>
                  </a:lnSpc>
                  <a:buClr>
                    <a:srgbClr val="92D050"/>
                  </a:buClr>
                  <a:buFont typeface="Wingdings" charset="2"/>
                  <a:buChar char="u"/>
                </a:pPr>
                <a:r>
                  <a:rPr lang="zh-CN" altLang="en-US" sz="2000" dirty="0" smtClean="0">
                    <a:latin typeface="Times New Roman" charset="0"/>
                  </a:rPr>
                  <a:t>解决方法：</a:t>
                </a:r>
                <a:endParaRPr lang="en-US" altLang="zh-CN" sz="2000" dirty="0">
                  <a:latin typeface="Times New Roman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92D050"/>
                  </a:buClr>
                  <a:buFont typeface="Wingdings" charset="2"/>
                  <a:buChar char="u"/>
                </a:pPr>
                <a:r>
                  <a:rPr lang="zh-CN" altLang="en-US" sz="2000" dirty="0" smtClean="0">
                    <a:latin typeface="Times New Roman" charset="0"/>
                  </a:rPr>
                  <a:t>对</a:t>
                </a:r>
                <a:r>
                  <a:rPr lang="zh-CN" altLang="en-US" sz="2000" dirty="0">
                    <a:latin typeface="Times New Roman" charset="0"/>
                  </a:rPr>
                  <a:t>训练集</a:t>
                </a:r>
                <a:r>
                  <a:rPr lang="en-US" altLang="zh-CN" sz="2000" b="1" i="1" dirty="0">
                    <a:latin typeface="Times New Roman" charset="0"/>
                  </a:rPr>
                  <a:t>D</a:t>
                </a:r>
                <a:r>
                  <a:rPr lang="zh-CN" altLang="en-US" sz="2000" dirty="0">
                    <a:latin typeface="Times New Roman" charset="0"/>
                  </a:rPr>
                  <a:t>中的每个</a:t>
                </a:r>
                <a:r>
                  <a:rPr lang="en-US" altLang="zh-CN" sz="2000" dirty="0">
                    <a:latin typeface="Times New Roman" charset="0"/>
                  </a:rPr>
                  <a:t>positive sample</a:t>
                </a:r>
                <a:r>
                  <a:rPr lang="zh-CN" altLang="en-US" sz="2000" dirty="0">
                    <a:latin typeface="Times New Roman" charset="0"/>
                  </a:rPr>
                  <a:t>：</a:t>
                </a:r>
                <a:r>
                  <a:rPr lang="en-US" altLang="zh-CN" sz="2000" dirty="0">
                    <a:latin typeface="Times New Roman" charset="0"/>
                  </a:rPr>
                  <a:t>               </a:t>
                </a:r>
              </a:p>
              <a:p>
                <a:pPr lvl="1" eaLnBrk="1" hangingPunct="1">
                  <a:lnSpc>
                    <a:spcPct val="150000"/>
                  </a:lnSpc>
                  <a:buClr>
                    <a:srgbClr val="92D050"/>
                  </a:buClr>
                </a:pPr>
                <a:r>
                  <a:rPr lang="en-US" altLang="zh-CN" sz="2000" dirty="0">
                    <a:latin typeface="Times New Roman" charset="0"/>
                  </a:rPr>
                  <a:t>      </a:t>
                </a:r>
                <a:r>
                  <a:rPr lang="en-US" altLang="zh-CN" sz="2000" dirty="0">
                    <a:latin typeface="Times New Roman" charset="0"/>
                    <a:sym typeface="Wingdings" charset="2"/>
                  </a:rPr>
                  <a:t> </a:t>
                </a:r>
                <a:r>
                  <a:rPr lang="zh-CN" altLang="en-US" sz="2000" dirty="0">
                    <a:latin typeface="Times New Roman" charset="0"/>
                    <a:sym typeface="Wingdings" charset="2"/>
                  </a:rPr>
                  <a:t>随机</a:t>
                </a:r>
                <a:r>
                  <a:rPr lang="zh-CN" altLang="en-US" sz="2000" dirty="0">
                    <a:latin typeface="Times New Roman" charset="0"/>
                  </a:rPr>
                  <a:t>采样</a:t>
                </a:r>
                <a:r>
                  <a:rPr lang="en-US" altLang="zh-CN" sz="2000" b="1" i="1" dirty="0">
                    <a:latin typeface="Times New Roman" charset="0"/>
                  </a:rPr>
                  <a:t>K</a:t>
                </a:r>
                <a:r>
                  <a:rPr lang="zh-CN" altLang="en-US" sz="2000" dirty="0">
                    <a:latin typeface="Times New Roman" charset="0"/>
                  </a:rPr>
                  <a:t>个</a:t>
                </a:r>
                <a:r>
                  <a:rPr lang="en-US" altLang="zh-CN" sz="2000" dirty="0">
                    <a:latin typeface="Times New Roman" charset="0"/>
                  </a:rPr>
                  <a:t>negative samples</a:t>
                </a:r>
                <a:r>
                  <a:rPr lang="en-US" altLang="zh-CN" sz="2000" dirty="0">
                    <a:latin typeface="Times New Roman" charset="0"/>
                    <a:sym typeface="Wingdings" charset="2"/>
                  </a:rPr>
                  <a:t>:</a:t>
                </a:r>
                <a:r>
                  <a:rPr lang="en-US" altLang="zh-CN" sz="2000" b="1" dirty="0">
                    <a:latin typeface="Times New Roman" charset="0"/>
                    <a:sym typeface="Wingdings" charset="2"/>
                  </a:rPr>
                  <a:t> </a:t>
                </a:r>
                <a:r>
                  <a:rPr lang="en-US" altLang="zh-CN" sz="2000" b="1" i="1" dirty="0" smtClean="0">
                    <a:latin typeface="Times New Roman" charset="0"/>
                    <a:sym typeface="Wingdings" charset="2"/>
                  </a:rPr>
                  <a:t>w1</a:t>
                </a:r>
                <a:r>
                  <a:rPr lang="en-US" altLang="zh-CN" sz="2000" b="1" dirty="0" smtClean="0">
                    <a:latin typeface="Times New Roman" charset="0"/>
                    <a:sym typeface="Wingdings" charset="2"/>
                  </a:rPr>
                  <a:t>, </a:t>
                </a:r>
                <a:r>
                  <a:rPr lang="en-US" altLang="zh-CN" sz="2000" b="1" i="1" dirty="0" smtClean="0">
                    <a:latin typeface="Times New Roman" charset="0"/>
                    <a:sym typeface="Wingdings" charset="2"/>
                  </a:rPr>
                  <a:t>w</a:t>
                </a:r>
                <a:r>
                  <a:rPr lang="en-US" altLang="zh-CN" sz="2000" b="1" dirty="0" smtClean="0">
                    <a:latin typeface="Times New Roman" charset="0"/>
                    <a:sym typeface="Wingdings" charset="2"/>
                  </a:rPr>
                  <a:t>2, </a:t>
                </a:r>
                <a:r>
                  <a:rPr lang="en-US" altLang="zh-CN" sz="2000" b="1" dirty="0">
                    <a:latin typeface="Times New Roman" charset="0"/>
                    <a:sym typeface="Wingdings" charset="2"/>
                  </a:rPr>
                  <a:t>…, </a:t>
                </a:r>
                <a:r>
                  <a:rPr lang="en-US" altLang="zh-CN" sz="2000" b="1" i="1" dirty="0" err="1" smtClean="0">
                    <a:latin typeface="Times New Roman" charset="0"/>
                    <a:sym typeface="Wingdings" charset="2"/>
                  </a:rPr>
                  <a:t>w</a:t>
                </a:r>
                <a:r>
                  <a:rPr lang="en-US" altLang="zh-CN" sz="2000" b="1" dirty="0" err="1" smtClean="0">
                    <a:latin typeface="Times New Roman" charset="0"/>
                    <a:sym typeface="Wingdings" charset="2"/>
                  </a:rPr>
                  <a:t>k</a:t>
                </a:r>
                <a:r>
                  <a:rPr lang="zh-CN" altLang="en-US" sz="2000" b="1" dirty="0" smtClean="0">
                    <a:latin typeface="Times New Roman" charset="0"/>
                    <a:sym typeface="Wingdings" charset="2"/>
                  </a:rPr>
                  <a:t>来更新它们的权重，选中的概率：</a:t>
                </a:r>
                <a:endParaRPr lang="en-US" altLang="zh-CN" sz="2000" b="1" i="1" dirty="0">
                  <a:latin typeface="Times New Roman" charset="0"/>
                  <a:sym typeface="Wingdings" charset="2"/>
                </a:endParaRPr>
              </a:p>
              <a:p>
                <a:pPr lvl="1">
                  <a:lnSpc>
                    <a:spcPct val="150000"/>
                  </a:lnSpc>
                  <a:buClr>
                    <a:srgbClr val="92D050"/>
                  </a:buClr>
                </a:pPr>
                <a:r>
                  <a:rPr lang="en-US" altLang="zh-CN" sz="2000" b="1" i="1" dirty="0" smtClean="0">
                    <a:latin typeface="Times New Roman" charset="0"/>
                    <a:sym typeface="Wingdings" charset="2"/>
                  </a:rPr>
                  <a:t>				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charset="0"/>
                        <a:sym typeface="Wingdings" charset="2"/>
                      </a:rPr>
                      <m:t>𝒑</m:t>
                    </m:r>
                    <m:d>
                      <m:dPr>
                        <m:begChr m:val="（"/>
                        <m:endChr m:val="）"/>
                        <m:ctrlPr>
                          <a:rPr lang="zh-CN" altLang="en-US" sz="2000" b="1" i="1" dirty="0" smtClean="0">
                            <a:latin typeface="Cambria Math" charset="0"/>
                            <a:sym typeface="Wingdings" charset="2"/>
                          </a:rPr>
                        </m:ctrlPr>
                      </m:dPr>
                      <m:e>
                        <m:r>
                          <a:rPr lang="en-US" altLang="zh-CN" sz="2000" b="1" i="1" dirty="0" smtClean="0">
                            <a:latin typeface="Cambria Math" charset="0"/>
                            <a:sym typeface="Wingdings" charset="2"/>
                          </a:rPr>
                          <m:t>𝒘𝒊</m:t>
                        </m:r>
                      </m:e>
                    </m:d>
                    <m:r>
                      <a:rPr lang="en-US" altLang="zh-CN" sz="2000" b="1" i="1" dirty="0" smtClean="0">
                        <a:latin typeface="Cambria Math" charset="0"/>
                        <a:sym typeface="Wingdings" charset="2"/>
                      </a:rPr>
                      <m:t>=</m:t>
                    </m:r>
                    <m:f>
                      <m:fPr>
                        <m:ctrlPr>
                          <a:rPr lang="mr-IN" altLang="zh-CN" sz="2000" b="1" i="1" dirty="0" smtClean="0">
                            <a:latin typeface="Cambria Math" charset="0"/>
                            <a:sym typeface="Wingdings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b="1" i="1" dirty="0" smtClean="0">
                                <a:latin typeface="Cambria Math" charset="0"/>
                                <a:sym typeface="Wingdings" charset="2"/>
                              </a:rPr>
                            </m:ctrlPr>
                          </m:sSupPr>
                          <m:e>
                            <m:r>
                              <a:rPr lang="en-US" altLang="zh-CN" sz="2000" b="1" i="1" dirty="0">
                                <a:latin typeface="Cambria Math" charset="0"/>
                                <a:sym typeface="Wingdings" charset="2"/>
                              </a:rPr>
                              <m:t>𝒇</m:t>
                            </m:r>
                            <m:r>
                              <a:rPr lang="en-US" altLang="zh-CN" sz="2000" b="1" i="1" dirty="0">
                                <a:latin typeface="Cambria Math" charset="0"/>
                                <a:sym typeface="Wingdings" charset="2"/>
                              </a:rPr>
                              <m:t>(</m:t>
                            </m:r>
                            <m:r>
                              <a:rPr lang="en-US" altLang="zh-CN" sz="2000" b="1" i="1" dirty="0">
                                <a:latin typeface="Cambria Math" charset="0"/>
                                <a:sym typeface="Wingdings" charset="2"/>
                              </a:rPr>
                              <m:t>𝒘𝒊</m:t>
                            </m:r>
                            <m:r>
                              <a:rPr lang="en-US" altLang="zh-CN" sz="2000" b="1" i="1" dirty="0">
                                <a:latin typeface="Cambria Math" charset="0"/>
                                <a:sym typeface="Wingdings" charset="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b="1" i="1" dirty="0" smtClean="0">
                                <a:latin typeface="Cambria Math" charset="0"/>
                                <a:sym typeface="Wingdings" charset="2"/>
                              </a:rPr>
                              <m:t>𝟑</m:t>
                            </m:r>
                            <m:r>
                              <a:rPr lang="en-US" altLang="zh-CN" sz="2000" b="1" i="1" dirty="0" smtClean="0">
                                <a:latin typeface="Cambria Math" charset="0"/>
                                <a:sym typeface="Wingdings" charset="2"/>
                              </a:rPr>
                              <m:t>/</m:t>
                            </m:r>
                            <m:r>
                              <a:rPr lang="en-US" altLang="zh-CN" sz="2000" b="1" i="1" dirty="0" smtClean="0">
                                <a:latin typeface="Cambria Math" charset="0"/>
                                <a:sym typeface="Wingdings" charset="2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is-IS" altLang="zh-CN" sz="2000" b="1" i="1" dirty="0" smtClean="0">
                                <a:latin typeface="Cambria Math" charset="0"/>
                                <a:sym typeface="Wingdings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000" b="1" i="1" dirty="0" smtClean="0">
                                <a:latin typeface="Cambria Math" charset="0"/>
                                <a:sym typeface="Wingdings" charset="2"/>
                              </a:rPr>
                              <m:t>𝒋</m:t>
                            </m:r>
                            <m:r>
                              <a:rPr lang="en-US" altLang="zh-CN" sz="2000" b="1" i="1" dirty="0" smtClean="0">
                                <a:latin typeface="Cambria Math" charset="0"/>
                                <a:sym typeface="Wingdings" charset="2"/>
                              </a:rPr>
                              <m:t>=</m:t>
                            </m:r>
                            <m:r>
                              <a:rPr lang="en-US" altLang="zh-CN" sz="2000" b="1" i="1" dirty="0" smtClean="0">
                                <a:latin typeface="Cambria Math" charset="0"/>
                                <a:sym typeface="Wingdings" charset="2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000" b="1" i="1" dirty="0" smtClean="0">
                                <a:latin typeface="Cambria Math" charset="0"/>
                                <a:sym typeface="Wingdings" charset="2"/>
                              </a:rPr>
                              <m:t>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000" b="1" i="1" dirty="0">
                                    <a:latin typeface="Cambria Math" charset="0"/>
                                    <a:sym typeface="Wingdings" charset="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1" dirty="0" smtClean="0">
                                    <a:latin typeface="Cambria Math" charset="0"/>
                                    <a:sym typeface="Wingdings" charset="2"/>
                                  </a:rPr>
                                  <m:t>(</m:t>
                                </m:r>
                                <m:r>
                                  <a:rPr lang="en-US" altLang="zh-CN" sz="2000" b="1" i="1" dirty="0">
                                    <a:latin typeface="Cambria Math" charset="0"/>
                                    <a:sym typeface="Wingdings" charset="2"/>
                                  </a:rPr>
                                  <m:t>𝒇</m:t>
                                </m:r>
                                <m:r>
                                  <a:rPr lang="en-US" altLang="zh-CN" sz="2000" b="1" i="1" dirty="0">
                                    <a:latin typeface="Cambria Math" charset="0"/>
                                    <a:sym typeface="Wingdings" charset="2"/>
                                  </a:rPr>
                                  <m:t>(</m:t>
                                </m:r>
                                <m:r>
                                  <a:rPr lang="en-US" altLang="zh-CN" sz="2000" b="1" i="1" dirty="0">
                                    <a:latin typeface="Cambria Math" charset="0"/>
                                    <a:sym typeface="Wingdings" charset="2"/>
                                  </a:rPr>
                                  <m:t>𝒘𝒋</m:t>
                                </m:r>
                                <m:r>
                                  <a:rPr lang="en-US" altLang="zh-CN" sz="2000" b="1" i="1" dirty="0">
                                    <a:latin typeface="Cambria Math" charset="0"/>
                                    <a:sym typeface="Wingdings" charset="2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b="1" i="1" dirty="0">
                                    <a:latin typeface="Cambria Math" charset="0"/>
                                    <a:sym typeface="Wingdings" charset="2"/>
                                  </a:rPr>
                                  <m:t>𝟑</m:t>
                                </m:r>
                                <m:r>
                                  <a:rPr lang="en-US" altLang="zh-CN" sz="2000" b="1" i="1" dirty="0">
                                    <a:latin typeface="Cambria Math" charset="0"/>
                                    <a:sym typeface="Wingdings" charset="2"/>
                                  </a:rPr>
                                  <m:t>/</m:t>
                                </m:r>
                                <m:r>
                                  <a:rPr lang="en-US" altLang="zh-CN" sz="2000" b="1" i="1" dirty="0">
                                    <a:latin typeface="Cambria Math" charset="0"/>
                                    <a:sym typeface="Wingdings" charset="2"/>
                                  </a:rPr>
                                  <m:t>𝟒</m:t>
                                </m:r>
                              </m:sup>
                            </m:sSup>
                            <m:r>
                              <a:rPr lang="en-US" altLang="zh-CN" sz="2000" b="1" i="1" dirty="0" smtClean="0">
                                <a:latin typeface="Cambria Math" charset="0"/>
                                <a:sym typeface="Wingdings" charset="2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altLang="zh-CN" sz="2000" b="1" dirty="0">
                  <a:latin typeface="Times New Roman" charset="0"/>
                  <a:sym typeface="Wingdings" charset="2"/>
                </a:endParaRPr>
              </a:p>
              <a:p>
                <a:pPr lvl="1" eaLnBrk="1" hangingPunct="1">
                  <a:lnSpc>
                    <a:spcPct val="150000"/>
                  </a:lnSpc>
                  <a:buClr>
                    <a:srgbClr val="92D050"/>
                  </a:buClr>
                  <a:buFont typeface="Wingdings" charset="2"/>
                  <a:buChar char="u"/>
                </a:pPr>
                <a:endParaRPr lang="en-US" altLang="zh-CN" sz="2000" b="1" dirty="0" smtClean="0">
                  <a:latin typeface="Times New Roman" charset="0"/>
                  <a:sym typeface="Wingdings" charset="2"/>
                </a:endParaRPr>
              </a:p>
              <a:p>
                <a:pPr lvl="1" eaLnBrk="1" hangingPunct="1">
                  <a:lnSpc>
                    <a:spcPct val="150000"/>
                  </a:lnSpc>
                  <a:buClr>
                    <a:srgbClr val="92D050"/>
                  </a:buClr>
                  <a:buFont typeface="Wingdings" charset="2"/>
                  <a:buChar char="u"/>
                </a:pPr>
                <a:r>
                  <a:rPr lang="zh-CN" altLang="en-US" sz="2000" b="1" dirty="0" smtClean="0">
                    <a:latin typeface="Times New Roman" charset="0"/>
                    <a:sym typeface="Wingdings" charset="2"/>
                  </a:rPr>
                  <a:t>求解</a:t>
                </a:r>
                <a:r>
                  <a:rPr lang="zh-CN" altLang="en-US" sz="2000" b="1" dirty="0">
                    <a:latin typeface="Times New Roman" charset="0"/>
                    <a:sym typeface="Wingdings" charset="2"/>
                  </a:rPr>
                  <a:t>问题转换为：</a:t>
                </a:r>
                <a:r>
                  <a:rPr lang="zh-CN" altLang="en-US" sz="2000" b="1" dirty="0">
                    <a:solidFill>
                      <a:srgbClr val="00B0F0"/>
                    </a:solidFill>
                    <a:latin typeface="Times New Roman" charset="0"/>
                    <a:sym typeface="Wingdings" charset="2"/>
                  </a:rPr>
                  <a:t>最大化</a:t>
                </a:r>
                <a:r>
                  <a:rPr lang="en-US" altLang="zh-CN" sz="2000" b="1" dirty="0">
                    <a:solidFill>
                      <a:srgbClr val="00B0F0"/>
                    </a:solidFill>
                    <a:latin typeface="Times New Roman" charset="0"/>
                    <a:sym typeface="Wingdings" charset="2"/>
                  </a:rPr>
                  <a:t>positive sample</a:t>
                </a:r>
                <a:r>
                  <a:rPr lang="zh-CN" altLang="en-US" sz="2000" b="1" dirty="0">
                    <a:solidFill>
                      <a:srgbClr val="00B0F0"/>
                    </a:solidFill>
                    <a:latin typeface="Times New Roman" charset="0"/>
                    <a:sym typeface="Wingdings" charset="2"/>
                  </a:rPr>
                  <a:t>的概率，同时最小化</a:t>
                </a:r>
                <a:r>
                  <a:rPr lang="en-US" altLang="zh-CN" sz="2000" b="1" dirty="0">
                    <a:solidFill>
                      <a:srgbClr val="00B0F0"/>
                    </a:solidFill>
                    <a:latin typeface="Times New Roman" charset="0"/>
                    <a:sym typeface="Wingdings" charset="2"/>
                  </a:rPr>
                  <a:t>negative sample</a:t>
                </a:r>
                <a:r>
                  <a:rPr lang="zh-CN" altLang="en-US" sz="2000" b="1" dirty="0">
                    <a:solidFill>
                      <a:srgbClr val="00B0F0"/>
                    </a:solidFill>
                    <a:latin typeface="Times New Roman" charset="0"/>
                    <a:sym typeface="Wingdings" charset="2"/>
                  </a:rPr>
                  <a:t>的概率</a:t>
                </a:r>
                <a:endParaRPr lang="en-US" altLang="zh-CN" sz="2000" b="1" dirty="0">
                  <a:solidFill>
                    <a:srgbClr val="00B0F0"/>
                  </a:solidFill>
                  <a:latin typeface="Times New Roman" charset="0"/>
                  <a:sym typeface="Wingdings" charset="2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rgbClr val="92D050"/>
                  </a:buClr>
                </a:pPr>
                <a:r>
                  <a:rPr lang="en-US" altLang="zh-CN" sz="1600" b="1" dirty="0" smtClean="0">
                    <a:solidFill>
                      <a:srgbClr val="FF0000"/>
                    </a:solidFill>
                    <a:latin typeface="Times New Roman" charset="0"/>
                  </a:rPr>
                  <a:t>Paper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  <a:latin typeface="Times New Roman" charset="0"/>
                  </a:rPr>
                  <a:t>建议： 对于小规模的训练样本，</a:t>
                </a:r>
                <a:r>
                  <a:rPr lang="en-US" altLang="zh-CN" sz="1600" b="1" dirty="0" smtClean="0">
                    <a:solidFill>
                      <a:srgbClr val="FF0000"/>
                    </a:solidFill>
                    <a:latin typeface="Times New Roman" charset="0"/>
                  </a:rPr>
                  <a:t>K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  <a:latin typeface="Times New Roman" charset="0"/>
                  </a:rPr>
                  <a:t>取</a:t>
                </a:r>
                <a:r>
                  <a:rPr lang="en-US" altLang="zh-CN" sz="1600" b="1" dirty="0" smtClean="0">
                    <a:solidFill>
                      <a:srgbClr val="FF0000"/>
                    </a:solidFill>
                    <a:latin typeface="Times New Roman" charset="0"/>
                  </a:rPr>
                  <a:t>5~20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  <a:latin typeface="Times New Roman" charset="0"/>
                  </a:rPr>
                  <a:t>；对于大规模的训练样本</a:t>
                </a:r>
                <a:r>
                  <a:rPr lang="en-US" altLang="zh-CN" sz="1600" b="1" dirty="0" smtClean="0">
                    <a:solidFill>
                      <a:srgbClr val="FF0000"/>
                    </a:solidFill>
                    <a:latin typeface="Times New Roman" charset="0"/>
                  </a:rPr>
                  <a:t>K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  <a:latin typeface="Times New Roman" charset="0"/>
                  </a:rPr>
                  <a:t>取</a:t>
                </a:r>
                <a:r>
                  <a:rPr lang="en-US" altLang="zh-CN" sz="1600" b="1" dirty="0" smtClean="0">
                    <a:solidFill>
                      <a:srgbClr val="FF0000"/>
                    </a:solidFill>
                    <a:latin typeface="Times New Roman" charset="0"/>
                  </a:rPr>
                  <a:t>2~5</a:t>
                </a:r>
                <a:endParaRPr lang="en-US" altLang="zh-CN" sz="1600" b="1" dirty="0">
                  <a:solidFill>
                    <a:srgbClr val="FF0000"/>
                  </a:solidFill>
                  <a:latin typeface="Times New Roman" charset="0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rgbClr val="92D050"/>
                  </a:buClr>
                </a:pPr>
                <a:endParaRPr lang="en-US" altLang="zh-CN" sz="1600" b="1" dirty="0">
                  <a:solidFill>
                    <a:srgbClr val="FF0000"/>
                  </a:solidFill>
                  <a:latin typeface="Times New Roman" charset="0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rgbClr val="92D050"/>
                  </a:buClr>
                </a:pPr>
                <a:endParaRPr lang="en-US" altLang="zh-CN" sz="1600" b="1" dirty="0">
                  <a:solidFill>
                    <a:srgbClr val="FF0000"/>
                  </a:solidFill>
                  <a:latin typeface="Times New Roman" charset="0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rgbClr val="92D050"/>
                  </a:buClr>
                </a:pPr>
                <a:endParaRPr lang="en-US" altLang="zh-CN" sz="1600" b="1" dirty="0">
                  <a:solidFill>
                    <a:srgbClr val="FF0000"/>
                  </a:solidFill>
                  <a:latin typeface="Times New Roman" charset="0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rgbClr val="92D050"/>
                  </a:buClr>
                </a:pPr>
                <a:endParaRPr lang="en-US" altLang="zh-CN" sz="1600" b="1" dirty="0">
                  <a:solidFill>
                    <a:srgbClr val="FF0000"/>
                  </a:solidFill>
                  <a:latin typeface="Times New Roman" charset="0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rgbClr val="92D050"/>
                  </a:buClr>
                </a:pPr>
                <a:endParaRPr lang="en-US" altLang="zh-CN" sz="1600" b="1" dirty="0">
                  <a:solidFill>
                    <a:srgbClr val="FF0000"/>
                  </a:solidFill>
                  <a:latin typeface="Times New Roman" charset="0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rgbClr val="92D050"/>
                  </a:buClr>
                </a:pPr>
                <a:endParaRPr lang="en-US" altLang="zh-CN" sz="1600" b="1" dirty="0">
                  <a:solidFill>
                    <a:srgbClr val="FF0000"/>
                  </a:solidFill>
                  <a:latin typeface="Times New Roman" charset="0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rgbClr val="92D050"/>
                  </a:buClr>
                </a:pPr>
                <a:endParaRPr lang="en-US" altLang="zh-CN" sz="1600" b="1" dirty="0">
                  <a:solidFill>
                    <a:srgbClr val="FF0000"/>
                  </a:solidFill>
                  <a:latin typeface="Times New Roman" charset="0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rgbClr val="92D050"/>
                  </a:buClr>
                </a:pPr>
                <a:endParaRPr lang="en-US" altLang="zh-CN" sz="1600" b="1" dirty="0">
                  <a:solidFill>
                    <a:srgbClr val="FF0000"/>
                  </a:solidFill>
                  <a:latin typeface="Times New Roman" charset="0"/>
                </a:endParaRPr>
              </a:p>
            </p:txBody>
          </p:sp>
        </mc:Choice>
        <mc:Fallback xmlns="">
          <p:sp>
            <p:nvSpPr>
              <p:cNvPr id="18435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31938" y="1219201"/>
                <a:ext cx="9144000" cy="4906963"/>
              </a:xfrm>
              <a:prstGeom prst="rect">
                <a:avLst/>
              </a:prstGeom>
              <a:blipFill rotWithShape="0">
                <a:blip r:embed="rId4"/>
                <a:stretch>
                  <a:fillRect l="-867" b="-13416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676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628337"/>
              </p:ext>
            </p:extLst>
          </p:nvPr>
        </p:nvGraphicFramePr>
        <p:xfrm>
          <a:off x="6872288" y="2770983"/>
          <a:ext cx="137160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8" name="Equation" r:id="rId5" imgW="647419" imgH="203112" progId="Equation.DSMT4">
                  <p:embed/>
                </p:oleObj>
              </mc:Choice>
              <mc:Fallback>
                <p:oleObj name="Equation" r:id="rId5" imgW="64741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2288" y="2770983"/>
                        <a:ext cx="1371600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827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81000"/>
            <a:ext cx="7334250" cy="4572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charset="0"/>
              </a:rPr>
              <a:t>word2vec: Negative sampling</a:t>
            </a:r>
            <a:endParaRPr lang="zh-CN" altLang="zh-CN">
              <a:latin typeface="Times New Roman" charset="0"/>
            </a:endParaRPr>
          </a:p>
        </p:txBody>
      </p:sp>
      <p:sp>
        <p:nvSpPr>
          <p:cNvPr id="18435" name="矩形 2"/>
          <p:cNvSpPr>
            <a:spLocks noChangeArrowheads="1"/>
          </p:cNvSpPr>
          <p:nvPr/>
        </p:nvSpPr>
        <p:spPr bwMode="auto">
          <a:xfrm>
            <a:off x="1531938" y="1219201"/>
            <a:ext cx="9144000" cy="4906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2857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z="2400" b="1" dirty="0">
                <a:latin typeface="Times New Roman" charset="0"/>
              </a:rPr>
              <a:t>优化目标</a:t>
            </a:r>
            <a:r>
              <a:rPr lang="en-US" altLang="zh-CN" sz="2400" b="1" dirty="0">
                <a:latin typeface="Times New Roman" charset="0"/>
              </a:rPr>
              <a:t>:</a:t>
            </a: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endParaRPr lang="en-US" altLang="zh-CN" sz="2400" b="1" dirty="0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endParaRPr lang="en-US" altLang="zh-CN" sz="2400" b="1" dirty="0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endParaRPr lang="en-US" altLang="zh-CN" sz="2400" b="1" dirty="0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endParaRPr lang="en-US" altLang="zh-CN" sz="2400" b="1" dirty="0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2400" b="1" dirty="0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sz="2400" b="1" dirty="0">
                <a:latin typeface="Times New Roman" charset="0"/>
              </a:rPr>
              <a:t>Loss function:</a:t>
            </a: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2400" b="1" dirty="0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sz="2400" b="1" dirty="0">
                <a:latin typeface="Times New Roman" charset="0"/>
              </a:rPr>
              <a:t>Note: </a:t>
            </a:r>
            <a:r>
              <a:rPr lang="en-US" altLang="zh-CN" sz="2400" b="1" dirty="0">
                <a:solidFill>
                  <a:srgbClr val="00B0F0"/>
                </a:solidFill>
                <a:latin typeface="Times New Roman" charset="0"/>
              </a:rPr>
              <a:t>k larger time corpus than D</a:t>
            </a:r>
            <a:r>
              <a:rPr lang="zh-CN" altLang="en-US" sz="2400" b="1" dirty="0">
                <a:solidFill>
                  <a:srgbClr val="00B0F0"/>
                </a:solidFill>
                <a:latin typeface="Times New Roman" charset="0"/>
              </a:rPr>
              <a:t> </a:t>
            </a:r>
            <a:endParaRPr lang="en-US" altLang="zh-CN" sz="2400" b="1" dirty="0">
              <a:solidFill>
                <a:srgbClr val="00B0F0"/>
              </a:solidFill>
              <a:latin typeface="Times New Roman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dirty="0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</p:txBody>
      </p:sp>
      <p:pic>
        <p:nvPicPr>
          <p:cNvPr id="32772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50" y="5073650"/>
            <a:ext cx="409575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138988" y="4791075"/>
          <a:ext cx="23368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6" name="Equation" r:id="rId5" imgW="1308100" imgH="711200" progId="Equation.DSMT4">
                  <p:embed/>
                </p:oleObj>
              </mc:Choice>
              <mc:Fallback>
                <p:oleObj name="Equation" r:id="rId5" imgW="13081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8988" y="4791075"/>
                        <a:ext cx="23368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818751"/>
              </p:ext>
            </p:extLst>
          </p:nvPr>
        </p:nvGraphicFramePr>
        <p:xfrm>
          <a:off x="3276600" y="1476376"/>
          <a:ext cx="4921250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7" name="Equation" r:id="rId7" imgW="2844800" imgH="431800" progId="Equation.DSMT4">
                  <p:embed/>
                </p:oleObj>
              </mc:Choice>
              <mc:Fallback>
                <p:oleObj name="Equation" r:id="rId7" imgW="28448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476376"/>
                        <a:ext cx="4921250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276601" y="2124076"/>
          <a:ext cx="5091113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8" name="Equation" r:id="rId9" imgW="3162300" imgH="431800" progId="Equation.DSMT4">
                  <p:embed/>
                </p:oleObj>
              </mc:Choice>
              <mc:Fallback>
                <p:oleObj name="Equation" r:id="rId9" imgW="31623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1" y="2124076"/>
                        <a:ext cx="5091113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276600" y="2743200"/>
          <a:ext cx="527208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9" name="Equation" r:id="rId11" imgW="3619500" imgH="431800" progId="Equation.DSMT4">
                  <p:embed/>
                </p:oleObj>
              </mc:Choice>
              <mc:Fallback>
                <p:oleObj name="Equation" r:id="rId11" imgW="36195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743200"/>
                        <a:ext cx="527208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276600" y="3376614"/>
          <a:ext cx="73914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0" name="Equation" r:id="rId13" imgW="5562600" imgH="431800" progId="Equation.DSMT4">
                  <p:embed/>
                </p:oleObj>
              </mc:Choice>
              <mc:Fallback>
                <p:oleObj name="Equation" r:id="rId13" imgW="55626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376614"/>
                        <a:ext cx="73914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276600" y="4022726"/>
          <a:ext cx="401955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1" name="Equation" r:id="rId15" imgW="2590800" imgH="431800" progId="Equation.DSMT4">
                  <p:embed/>
                </p:oleObj>
              </mc:Choice>
              <mc:Fallback>
                <p:oleObj name="Equation" r:id="rId15" imgW="25908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022726"/>
                        <a:ext cx="4019550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078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81000"/>
            <a:ext cx="7334250" cy="4572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charset="0"/>
              </a:rPr>
              <a:t>Word2vec</a:t>
            </a:r>
            <a:r>
              <a:rPr lang="zh-CN" altLang="en-US">
                <a:latin typeface="Times New Roman" charset="0"/>
              </a:rPr>
              <a:t>模型训练建议</a:t>
            </a:r>
            <a:endParaRPr lang="zh-CN" altLang="zh-CN">
              <a:latin typeface="Times New Roman" charset="0"/>
            </a:endParaRPr>
          </a:p>
        </p:txBody>
      </p:sp>
      <p:sp>
        <p:nvSpPr>
          <p:cNvPr id="18435" name="矩形 2"/>
          <p:cNvSpPr>
            <a:spLocks noChangeArrowheads="1"/>
          </p:cNvSpPr>
          <p:nvPr/>
        </p:nvSpPr>
        <p:spPr bwMode="auto">
          <a:xfrm>
            <a:off x="1531938" y="1219201"/>
            <a:ext cx="9144000" cy="4906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2857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2001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z="2000" b="1" dirty="0">
                <a:latin typeface="Times New Roman" charset="0"/>
              </a:rPr>
              <a:t>语料库选择：</a:t>
            </a:r>
            <a:r>
              <a:rPr lang="zh-CN" altLang="en-US" dirty="0">
                <a:latin typeface="Times New Roman" charset="0"/>
              </a:rPr>
              <a:t>语料库越大越好，但语料的领域更重要</a:t>
            </a:r>
            <a:endParaRPr lang="en-US" altLang="zh-CN" dirty="0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z="2000" b="1" dirty="0">
                <a:latin typeface="Times New Roman" charset="0"/>
              </a:rPr>
              <a:t>超参数设置建议</a:t>
            </a:r>
            <a:r>
              <a:rPr lang="en-US" altLang="zh-CN" sz="2000" b="1" dirty="0">
                <a:latin typeface="Times New Roman" charset="0"/>
              </a:rPr>
              <a:t>(</a:t>
            </a:r>
            <a:r>
              <a:rPr lang="en-US" altLang="zh-CN" sz="2000" b="1" dirty="0" err="1">
                <a:latin typeface="Times New Roman" charset="0"/>
              </a:rPr>
              <a:t>Mikolov</a:t>
            </a:r>
            <a:r>
              <a:rPr lang="en-US" altLang="zh-CN" sz="2000" b="1" dirty="0">
                <a:latin typeface="Times New Roman" charset="0"/>
              </a:rPr>
              <a:t>)</a:t>
            </a:r>
            <a:r>
              <a:rPr lang="zh-CN" altLang="en-US" sz="2000" b="1" dirty="0">
                <a:latin typeface="Times New Roman" charset="0"/>
              </a:rPr>
              <a:t>：</a:t>
            </a:r>
            <a:endParaRPr lang="en-US" altLang="zh-CN" sz="2000" b="1" dirty="0">
              <a:latin typeface="Times New Roman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b="1" dirty="0">
                <a:latin typeface="Times New Roman" charset="0"/>
              </a:rPr>
              <a:t>模型架构</a:t>
            </a:r>
            <a:r>
              <a:rPr lang="zh-CN" altLang="en-US" dirty="0">
                <a:latin typeface="Times New Roman" charset="0"/>
              </a:rPr>
              <a:t>：</a:t>
            </a:r>
            <a:endParaRPr lang="en-US" altLang="zh-CN" dirty="0">
              <a:latin typeface="Times New Roman" charset="0"/>
            </a:endParaRPr>
          </a:p>
          <a:p>
            <a:pPr lvl="2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dirty="0">
                <a:latin typeface="Times New Roman" charset="0"/>
              </a:rPr>
              <a:t>skip-gram: </a:t>
            </a:r>
            <a:r>
              <a:rPr lang="zh-CN" altLang="en-US" dirty="0">
                <a:latin typeface="Times New Roman" charset="0"/>
              </a:rPr>
              <a:t>训练速度慢，对低频词有利；效果通常比</a:t>
            </a:r>
            <a:r>
              <a:rPr lang="en-US" altLang="zh-CN" dirty="0">
                <a:latin typeface="Times New Roman" charset="0"/>
              </a:rPr>
              <a:t>CBOW</a:t>
            </a:r>
            <a:r>
              <a:rPr lang="zh-CN" altLang="en-US" dirty="0">
                <a:latin typeface="Times New Roman" charset="0"/>
              </a:rPr>
              <a:t>好</a:t>
            </a:r>
            <a:endParaRPr lang="en-US" altLang="zh-CN" dirty="0">
              <a:latin typeface="Times New Roman" charset="0"/>
            </a:endParaRPr>
          </a:p>
          <a:p>
            <a:pPr lvl="2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dirty="0">
                <a:latin typeface="Times New Roman" charset="0"/>
              </a:rPr>
              <a:t>CBOW</a:t>
            </a:r>
            <a:r>
              <a:rPr lang="zh-CN" altLang="en-US" dirty="0">
                <a:latin typeface="Times New Roman" charset="0"/>
              </a:rPr>
              <a:t>：训练速度较快，可用于训练</a:t>
            </a:r>
            <a:r>
              <a:rPr lang="zh-CN" altLang="en-US" b="1" dirty="0">
                <a:solidFill>
                  <a:srgbClr val="00B0F0"/>
                </a:solidFill>
                <a:latin typeface="Times New Roman" charset="0"/>
              </a:rPr>
              <a:t>近义词</a:t>
            </a:r>
            <a:r>
              <a:rPr lang="zh-CN" altLang="en-US" dirty="0">
                <a:latin typeface="Times New Roman" charset="0"/>
              </a:rPr>
              <a:t>；</a:t>
            </a:r>
            <a:endParaRPr lang="en-US" altLang="zh-CN" dirty="0">
              <a:latin typeface="Times New Roman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b="1" dirty="0">
                <a:latin typeface="Times New Roman" charset="0"/>
              </a:rPr>
              <a:t>训练算法</a:t>
            </a:r>
            <a:r>
              <a:rPr lang="zh-CN" altLang="en-US" dirty="0">
                <a:latin typeface="Times New Roman" charset="0"/>
              </a:rPr>
              <a:t>：</a:t>
            </a:r>
            <a:endParaRPr lang="en-US" altLang="zh-CN" dirty="0">
              <a:latin typeface="Times New Roman" charset="0"/>
            </a:endParaRPr>
          </a:p>
          <a:p>
            <a:pPr lvl="2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dirty="0">
                <a:latin typeface="Times New Roman" charset="0"/>
              </a:rPr>
              <a:t>层次</a:t>
            </a:r>
            <a:r>
              <a:rPr lang="en-US" altLang="zh-CN" dirty="0" err="1">
                <a:latin typeface="Times New Roman" charset="0"/>
              </a:rPr>
              <a:t>softmax</a:t>
            </a:r>
            <a:r>
              <a:rPr lang="en-US" altLang="zh-CN" dirty="0">
                <a:latin typeface="Times New Roman" charset="0"/>
              </a:rPr>
              <a:t>:  </a:t>
            </a:r>
            <a:r>
              <a:rPr lang="zh-CN" altLang="en-US" dirty="0">
                <a:latin typeface="Times New Roman" charset="0"/>
              </a:rPr>
              <a:t>对低频词有利； </a:t>
            </a:r>
            <a:r>
              <a:rPr lang="en-US" altLang="zh-CN" dirty="0">
                <a:latin typeface="Times New Roman" charset="0"/>
              </a:rPr>
              <a:t>negative sampling: </a:t>
            </a:r>
            <a:r>
              <a:rPr lang="zh-CN" altLang="en-US" dirty="0">
                <a:latin typeface="Times New Roman" charset="0"/>
              </a:rPr>
              <a:t>对高频词和低维向量有利；</a:t>
            </a:r>
            <a:endParaRPr lang="en-US" altLang="zh-CN" dirty="0">
              <a:latin typeface="Times New Roman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b="1" dirty="0">
                <a:latin typeface="Times New Roman" charset="0"/>
              </a:rPr>
              <a:t>词向量维度</a:t>
            </a:r>
            <a:r>
              <a:rPr lang="zh-CN" altLang="en-US" dirty="0">
                <a:latin typeface="Times New Roman" charset="0"/>
              </a:rPr>
              <a:t>：一般维度越高越好，至少</a:t>
            </a:r>
            <a:r>
              <a:rPr lang="en-US" altLang="zh-CN" dirty="0">
                <a:latin typeface="Times New Roman" charset="0"/>
              </a:rPr>
              <a:t>50</a:t>
            </a:r>
            <a:r>
              <a:rPr lang="zh-CN" altLang="en-US" dirty="0">
                <a:latin typeface="Times New Roman" charset="0"/>
              </a:rPr>
              <a:t>；太小易引起映射冲突，效果差，太大耗内存，训练越慢</a:t>
            </a:r>
            <a:endParaRPr lang="en-US" altLang="zh-CN" dirty="0">
              <a:latin typeface="Times New Roman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b="1" dirty="0">
                <a:latin typeface="Times New Roman" charset="0"/>
              </a:rPr>
              <a:t>窗口大小</a:t>
            </a:r>
            <a:r>
              <a:rPr lang="zh-CN" altLang="en-US" dirty="0">
                <a:latin typeface="Times New Roman" charset="0"/>
              </a:rPr>
              <a:t>：</a:t>
            </a:r>
            <a:r>
              <a:rPr lang="en-US" altLang="zh-CN" dirty="0">
                <a:latin typeface="Times New Roman" charset="0"/>
              </a:rPr>
              <a:t>skip-gram</a:t>
            </a:r>
            <a:r>
              <a:rPr lang="zh-CN" altLang="en-US" dirty="0">
                <a:latin typeface="Times New Roman" charset="0"/>
              </a:rPr>
              <a:t>：通常在</a:t>
            </a:r>
            <a:r>
              <a:rPr lang="en-US" altLang="zh-CN" dirty="0">
                <a:latin typeface="Times New Roman" charset="0"/>
              </a:rPr>
              <a:t>10</a:t>
            </a:r>
            <a:r>
              <a:rPr lang="zh-CN" altLang="en-US" dirty="0">
                <a:latin typeface="Times New Roman" charset="0"/>
              </a:rPr>
              <a:t>附近，</a:t>
            </a:r>
            <a:r>
              <a:rPr lang="en-US" altLang="zh-CN" dirty="0">
                <a:latin typeface="Times New Roman" charset="0"/>
              </a:rPr>
              <a:t>CBOW: </a:t>
            </a:r>
            <a:r>
              <a:rPr lang="zh-CN" altLang="en-US" dirty="0">
                <a:latin typeface="Times New Roman" charset="0"/>
              </a:rPr>
              <a:t>一般在</a:t>
            </a:r>
            <a:r>
              <a:rPr lang="en-US" altLang="zh-CN" dirty="0">
                <a:latin typeface="Times New Roman" charset="0"/>
              </a:rPr>
              <a:t>5</a:t>
            </a:r>
            <a:r>
              <a:rPr lang="zh-CN" altLang="en-US" dirty="0">
                <a:latin typeface="Times New Roman" charset="0"/>
              </a:rPr>
              <a:t>附近</a:t>
            </a:r>
            <a:endParaRPr lang="en-US" altLang="zh-CN" dirty="0">
              <a:latin typeface="Times New Roman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b="1" dirty="0" smtClean="0">
                <a:latin typeface="Times New Roman" charset="0"/>
              </a:rPr>
              <a:t>高频词</a:t>
            </a:r>
            <a:r>
              <a:rPr lang="en-US" altLang="zh-CN" b="1" dirty="0" smtClean="0">
                <a:latin typeface="Times New Roman" charset="0"/>
              </a:rPr>
              <a:t>sub-sampling</a:t>
            </a:r>
            <a:r>
              <a:rPr lang="zh-CN" altLang="en-US" dirty="0">
                <a:latin typeface="Times New Roman" charset="0"/>
                <a:sym typeface="Wingdings" charset="2"/>
              </a:rPr>
              <a:t>：一般取值</a:t>
            </a:r>
            <a:r>
              <a:rPr lang="en-US" altLang="zh-CN" dirty="0">
                <a:latin typeface="Times New Roman" charset="0"/>
                <a:sym typeface="Wingdings" charset="2"/>
              </a:rPr>
              <a:t>0.001~0.00001</a:t>
            </a:r>
            <a:r>
              <a:rPr lang="zh-CN" altLang="en-US" dirty="0">
                <a:latin typeface="Times New Roman" charset="0"/>
                <a:sym typeface="Wingdings" charset="2"/>
              </a:rPr>
              <a:t>；可提高结果的准确性和训练速度</a:t>
            </a:r>
            <a:endParaRPr lang="en-US" altLang="zh-CN" dirty="0">
              <a:latin typeface="Times New Roman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b="1" dirty="0">
                <a:latin typeface="Times New Roman" charset="0"/>
              </a:rPr>
              <a:t>低频词去除</a:t>
            </a:r>
            <a:r>
              <a:rPr lang="zh-CN" altLang="en-US" dirty="0">
                <a:latin typeface="Times New Roman" charset="0"/>
              </a:rPr>
              <a:t>：</a:t>
            </a:r>
            <a:r>
              <a:rPr lang="en-US" altLang="zh-CN" dirty="0">
                <a:latin typeface="Times New Roman" charset="0"/>
              </a:rPr>
              <a:t>10~100</a:t>
            </a:r>
            <a:r>
              <a:rPr lang="zh-CN" altLang="en-US" dirty="0">
                <a:latin typeface="Times New Roman" charset="0"/>
              </a:rPr>
              <a:t>，统计量小不能充分训练；语料词数太大</a:t>
            </a:r>
            <a:r>
              <a:rPr lang="en-US" altLang="zh-CN" dirty="0">
                <a:latin typeface="Times New Roman" charset="0"/>
                <a:sym typeface="Wingdings" charset="2"/>
              </a:rPr>
              <a:t></a:t>
            </a:r>
            <a:r>
              <a:rPr lang="zh-CN" altLang="en-US" dirty="0">
                <a:latin typeface="Times New Roman" charset="0"/>
                <a:sym typeface="Wingdings" charset="2"/>
              </a:rPr>
              <a:t>耗</a:t>
            </a:r>
            <a:r>
              <a:rPr lang="zh-CN" altLang="en-US" dirty="0">
                <a:latin typeface="Times New Roman" charset="0"/>
              </a:rPr>
              <a:t>内存，速度慢</a:t>
            </a:r>
            <a:endParaRPr lang="en-US" altLang="zh-CN" dirty="0">
              <a:latin typeface="Times New Roman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b="1" dirty="0">
                <a:latin typeface="Times New Roman" charset="0"/>
              </a:rPr>
              <a:t>迭代次数</a:t>
            </a:r>
            <a:r>
              <a:rPr lang="zh-CN" altLang="en-US" dirty="0">
                <a:latin typeface="Times New Roman" charset="0"/>
              </a:rPr>
              <a:t>：一般</a:t>
            </a:r>
            <a:r>
              <a:rPr lang="en-US" altLang="zh-CN" dirty="0">
                <a:latin typeface="Times New Roman" charset="0"/>
              </a:rPr>
              <a:t>30~50</a:t>
            </a:r>
            <a:r>
              <a:rPr lang="zh-CN" altLang="en-US" dirty="0">
                <a:latin typeface="Times New Roman" charset="0"/>
              </a:rPr>
              <a:t>次即可</a:t>
            </a: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36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81000"/>
            <a:ext cx="7334250" cy="4572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Times New Roman" charset="0"/>
              </a:rPr>
              <a:t>Applications</a:t>
            </a:r>
            <a:endParaRPr lang="zh-CN" altLang="zh-CN" dirty="0">
              <a:latin typeface="Times New Roman" charset="0"/>
            </a:endParaRPr>
          </a:p>
        </p:txBody>
      </p:sp>
      <p:sp>
        <p:nvSpPr>
          <p:cNvPr id="18435" name="矩形 2"/>
          <p:cNvSpPr>
            <a:spLocks noChangeArrowheads="1"/>
          </p:cNvSpPr>
          <p:nvPr/>
        </p:nvSpPr>
        <p:spPr bwMode="auto">
          <a:xfrm>
            <a:off x="1531938" y="1219201"/>
            <a:ext cx="9144000" cy="4906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2857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sz="2400" b="1" dirty="0" smtClean="0">
                <a:latin typeface="Times New Roman" charset="0"/>
              </a:rPr>
              <a:t>Item</a:t>
            </a:r>
            <a:r>
              <a:rPr lang="zh-CN" altLang="en-US" sz="2400" b="1" dirty="0" smtClean="0">
                <a:latin typeface="Times New Roman" charset="0"/>
              </a:rPr>
              <a:t>相似度计算：</a:t>
            </a:r>
            <a:endParaRPr lang="en-US" altLang="zh-CN" sz="2400" b="1" dirty="0" smtClean="0">
              <a:latin typeface="Times New Roman" charset="0"/>
            </a:endParaRPr>
          </a:p>
          <a:p>
            <a:pPr lvl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z="2400" b="1" dirty="0" smtClean="0">
                <a:latin typeface="Times New Roman" charset="0"/>
              </a:rPr>
              <a:t>计算过程：</a:t>
            </a:r>
            <a:endParaRPr lang="en-US" altLang="zh-CN" sz="2400" b="1" dirty="0">
              <a:latin typeface="Times New Roman" charset="0"/>
            </a:endParaRPr>
          </a:p>
          <a:p>
            <a:pPr lvl="2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z="2000" b="1" dirty="0" smtClean="0">
                <a:latin typeface="Times New Roman" charset="0"/>
                <a:sym typeface="Wingdings" charset="2"/>
              </a:rPr>
              <a:t>将用户点击</a:t>
            </a:r>
            <a:r>
              <a:rPr lang="en-US" altLang="zh-CN" sz="2000" b="1" dirty="0" smtClean="0">
                <a:latin typeface="Times New Roman" charset="0"/>
                <a:sym typeface="Wingdings" charset="2"/>
              </a:rPr>
              <a:t>item</a:t>
            </a:r>
            <a:r>
              <a:rPr lang="zh-CN" altLang="en-US" sz="2000" b="1" dirty="0" smtClean="0">
                <a:latin typeface="Times New Roman" charset="0"/>
                <a:sym typeface="Wingdings" charset="2"/>
              </a:rPr>
              <a:t>的序列构成一篇文档</a:t>
            </a:r>
            <a:r>
              <a:rPr lang="en-US" altLang="zh-CN" sz="2000" b="1" dirty="0" smtClean="0">
                <a:latin typeface="Times New Roman" charset="0"/>
                <a:sym typeface="Wingdings" charset="2"/>
              </a:rPr>
              <a:t> </a:t>
            </a:r>
            <a:r>
              <a:rPr lang="zh-CN" altLang="en-US" sz="2000" b="1" dirty="0" smtClean="0">
                <a:latin typeface="Times New Roman" charset="0"/>
                <a:sym typeface="Wingdings" charset="2"/>
              </a:rPr>
              <a:t>   </a:t>
            </a:r>
            <a:r>
              <a:rPr lang="en-US" altLang="zh-CN" sz="2000" b="1" dirty="0" smtClean="0">
                <a:latin typeface="Times New Roman" charset="0"/>
                <a:sym typeface="Wingdings" charset="2"/>
              </a:rPr>
              <a:t>item1,item2,item3,……</a:t>
            </a:r>
            <a:endParaRPr lang="en-US" altLang="zh-CN" sz="2000" b="1" dirty="0">
              <a:latin typeface="Times New Roman" charset="0"/>
              <a:sym typeface="Wingdings" charset="2"/>
            </a:endParaRPr>
          </a:p>
          <a:p>
            <a:pPr lvl="2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z="2000" b="1" dirty="0" smtClean="0">
                <a:latin typeface="Times New Roman" charset="0"/>
                <a:sym typeface="Wingdings" charset="2"/>
              </a:rPr>
              <a:t>计算</a:t>
            </a:r>
            <a:r>
              <a:rPr lang="en-US" altLang="zh-CN" sz="2000" b="1" dirty="0" smtClean="0">
                <a:latin typeface="Times New Roman" charset="0"/>
                <a:sym typeface="Wingdings" charset="2"/>
              </a:rPr>
              <a:t>item</a:t>
            </a:r>
            <a:r>
              <a:rPr lang="zh-CN" altLang="en-US" sz="2000" b="1" dirty="0" smtClean="0">
                <a:latin typeface="Times New Roman" charset="0"/>
                <a:sym typeface="Wingdings" charset="2"/>
              </a:rPr>
              <a:t>的</a:t>
            </a:r>
            <a:r>
              <a:rPr lang="en-US" altLang="zh-CN" sz="2000" b="1" dirty="0" smtClean="0">
                <a:latin typeface="Times New Roman" charset="0"/>
                <a:sym typeface="Wingdings" charset="2"/>
              </a:rPr>
              <a:t>embedding</a:t>
            </a:r>
            <a:endParaRPr lang="en-US" altLang="zh-CN" sz="2000" b="1" dirty="0">
              <a:latin typeface="Times New Roman" charset="0"/>
              <a:sym typeface="Wingdings" charset="2"/>
            </a:endParaRPr>
          </a:p>
          <a:p>
            <a:pPr lvl="2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z="2000" b="1" dirty="0" smtClean="0">
                <a:latin typeface="Times New Roman" charset="0"/>
                <a:sym typeface="Wingdings" charset="2"/>
              </a:rPr>
              <a:t>全量计算</a:t>
            </a:r>
            <a:r>
              <a:rPr lang="en-US" altLang="zh-CN" sz="2000" b="1" dirty="0" smtClean="0">
                <a:latin typeface="Times New Roman" charset="0"/>
                <a:sym typeface="Wingdings" charset="2"/>
              </a:rPr>
              <a:t>i2i</a:t>
            </a:r>
            <a:r>
              <a:rPr lang="zh-CN" altLang="en-US" sz="2000" b="1" dirty="0" smtClean="0">
                <a:latin typeface="Times New Roman" charset="0"/>
                <a:sym typeface="Wingdings" charset="2"/>
              </a:rPr>
              <a:t>的相似度</a:t>
            </a:r>
            <a:endParaRPr lang="en-US" altLang="zh-CN" sz="2000" b="1" dirty="0" smtClean="0">
              <a:latin typeface="Times New Roman" charset="0"/>
              <a:sym typeface="Wingdings" charset="2"/>
            </a:endParaRPr>
          </a:p>
          <a:p>
            <a:pPr lvl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sz="2400" b="1" dirty="0" smtClean="0">
                <a:latin typeface="Times New Roman" charset="0"/>
              </a:rPr>
              <a:t>I2i</a:t>
            </a:r>
            <a:r>
              <a:rPr lang="zh-CN" altLang="en-US" sz="2400" b="1" dirty="0" smtClean="0">
                <a:latin typeface="Times New Roman" charset="0"/>
              </a:rPr>
              <a:t>相似度用在线上触发效果：</a:t>
            </a:r>
            <a:endParaRPr lang="en-US" altLang="zh-CN" sz="2400" b="1" dirty="0" smtClean="0">
              <a:latin typeface="Times New Roman" charset="0"/>
            </a:endParaRPr>
          </a:p>
          <a:p>
            <a:pPr lvl="2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sz="2400" b="1" dirty="0" err="1" smtClean="0">
                <a:latin typeface="Times New Roman" charset="0"/>
              </a:rPr>
              <a:t>uc</a:t>
            </a:r>
            <a:r>
              <a:rPr lang="zh-CN" altLang="en-US" sz="2400" b="1" dirty="0" smtClean="0">
                <a:latin typeface="Times New Roman" charset="0"/>
              </a:rPr>
              <a:t>端 </a:t>
            </a:r>
            <a:r>
              <a:rPr lang="en-US" altLang="zh-CN" sz="2400" b="1" dirty="0" err="1" smtClean="0">
                <a:latin typeface="Times New Roman" charset="0"/>
              </a:rPr>
              <a:t>vt</a:t>
            </a:r>
            <a:r>
              <a:rPr lang="en-US" altLang="zh-CN" sz="2400" b="1" dirty="0" smtClean="0">
                <a:latin typeface="Times New Roman" charset="0"/>
              </a:rPr>
              <a:t>/</a:t>
            </a:r>
            <a:r>
              <a:rPr lang="en-US" altLang="zh-CN" sz="2400" b="1" dirty="0" err="1" smtClean="0">
                <a:latin typeface="Times New Roman" charset="0"/>
              </a:rPr>
              <a:t>showuv</a:t>
            </a:r>
            <a:r>
              <a:rPr lang="en-US" altLang="zh-CN" sz="2400" b="1" dirty="0" smtClean="0">
                <a:latin typeface="Times New Roman" charset="0"/>
              </a:rPr>
              <a:t> +10.5%</a:t>
            </a:r>
          </a:p>
          <a:p>
            <a:pPr lvl="2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z="2400" b="1" dirty="0" smtClean="0">
                <a:latin typeface="Times New Roman" charset="0"/>
              </a:rPr>
              <a:t>土豆端 </a:t>
            </a:r>
            <a:r>
              <a:rPr lang="en-US" altLang="zh-CN" sz="2400" b="1" dirty="0" err="1" smtClean="0">
                <a:latin typeface="Times New Roman" charset="0"/>
              </a:rPr>
              <a:t>vt</a:t>
            </a:r>
            <a:r>
              <a:rPr lang="en-US" altLang="zh-CN" sz="2400" b="1" dirty="0" smtClean="0">
                <a:latin typeface="Times New Roman" charset="0"/>
              </a:rPr>
              <a:t>/</a:t>
            </a:r>
            <a:r>
              <a:rPr lang="en-US" altLang="zh-CN" sz="2400" b="1" dirty="0" err="1" smtClean="0">
                <a:latin typeface="Times New Roman" charset="0"/>
              </a:rPr>
              <a:t>showuv</a:t>
            </a:r>
            <a:r>
              <a:rPr lang="en-US" altLang="zh-CN" sz="2400" b="1" dirty="0" smtClean="0">
                <a:latin typeface="Times New Roman" charset="0"/>
              </a:rPr>
              <a:t> +6.5%</a:t>
            </a:r>
            <a:endParaRPr lang="en-US" altLang="zh-CN" sz="2400" b="1" dirty="0">
              <a:latin typeface="Times New Roman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2000" b="1" i="1" dirty="0" smtClean="0">
              <a:latin typeface="Times New Roman" charset="0"/>
              <a:sym typeface="Wingdings" charset="2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2000" b="1" i="1" dirty="0" smtClean="0">
              <a:latin typeface="Times New Roman" charset="0"/>
              <a:sym typeface="Wingdings" charset="2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endParaRPr lang="en-US" altLang="zh-CN" sz="2000" b="1" dirty="0" smtClean="0">
              <a:latin typeface="Times New Roman" charset="0"/>
              <a:sym typeface="Wingdings" charset="2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endParaRPr lang="en-US" altLang="zh-CN" sz="2000" b="1" dirty="0" smtClean="0">
              <a:latin typeface="Times New Roman" charset="0"/>
              <a:sym typeface="Wingdings" charset="2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z="2000" b="1" dirty="0" smtClean="0">
                <a:latin typeface="Times New Roman" charset="0"/>
                <a:sym typeface="Wingdings" charset="2"/>
              </a:rPr>
              <a:t>求解</a:t>
            </a:r>
            <a:r>
              <a:rPr lang="zh-CN" altLang="en-US" sz="2000" b="1" dirty="0">
                <a:latin typeface="Times New Roman" charset="0"/>
                <a:sym typeface="Wingdings" charset="2"/>
              </a:rPr>
              <a:t>问题转换为：</a:t>
            </a:r>
            <a:r>
              <a:rPr lang="zh-CN" altLang="en-US" sz="2000" b="1" dirty="0">
                <a:solidFill>
                  <a:srgbClr val="00B0F0"/>
                </a:solidFill>
                <a:latin typeface="Times New Roman" charset="0"/>
                <a:sym typeface="Wingdings" charset="2"/>
              </a:rPr>
              <a:t>最大化</a:t>
            </a:r>
            <a:r>
              <a:rPr lang="en-US" altLang="zh-CN" sz="2000" b="1" dirty="0">
                <a:solidFill>
                  <a:srgbClr val="00B0F0"/>
                </a:solidFill>
                <a:latin typeface="Times New Roman" charset="0"/>
                <a:sym typeface="Wingdings" charset="2"/>
              </a:rPr>
              <a:t>positive sample</a:t>
            </a:r>
            <a:r>
              <a:rPr lang="zh-CN" altLang="en-US" sz="2000" b="1" dirty="0">
                <a:solidFill>
                  <a:srgbClr val="00B0F0"/>
                </a:solidFill>
                <a:latin typeface="Times New Roman" charset="0"/>
                <a:sym typeface="Wingdings" charset="2"/>
              </a:rPr>
              <a:t>的概率，同时最小化</a:t>
            </a:r>
            <a:r>
              <a:rPr lang="en-US" altLang="zh-CN" sz="2000" b="1" dirty="0">
                <a:solidFill>
                  <a:srgbClr val="00B0F0"/>
                </a:solidFill>
                <a:latin typeface="Times New Roman" charset="0"/>
                <a:sym typeface="Wingdings" charset="2"/>
              </a:rPr>
              <a:t>negative sample</a:t>
            </a:r>
            <a:r>
              <a:rPr lang="zh-CN" altLang="en-US" sz="2000" b="1" dirty="0">
                <a:solidFill>
                  <a:srgbClr val="00B0F0"/>
                </a:solidFill>
                <a:latin typeface="Times New Roman" charset="0"/>
                <a:sym typeface="Wingdings" charset="2"/>
              </a:rPr>
              <a:t>的概率</a:t>
            </a:r>
            <a:endParaRPr lang="en-US" altLang="zh-CN" sz="2000" b="1" dirty="0">
              <a:solidFill>
                <a:srgbClr val="00B0F0"/>
              </a:solidFill>
              <a:latin typeface="Times New Roman" charset="0"/>
              <a:sym typeface="Wingdings" charset="2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2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18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52400"/>
            <a:ext cx="89916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tx1"/>
                </a:solidFill>
                <a:latin typeface="Times New Roman" charset="0"/>
              </a:rPr>
              <a:t>Outlines</a:t>
            </a:r>
            <a:endParaRPr lang="zh-CN" altLang="zh-CN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147" name="矩形 2"/>
          <p:cNvSpPr>
            <a:spLocks noChangeArrowheads="1"/>
          </p:cNvSpPr>
          <p:nvPr/>
        </p:nvSpPr>
        <p:spPr bwMode="auto">
          <a:xfrm>
            <a:off x="1752600" y="1676401"/>
            <a:ext cx="89154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92D050"/>
              </a:buClr>
              <a:buFont typeface="Wingdings" charset="2"/>
              <a:buChar char="u"/>
            </a:pPr>
            <a:r>
              <a:rPr lang="en-US" altLang="zh-CN" sz="2400" dirty="0" smtClean="0">
                <a:latin typeface="Times New Roman" charset="0"/>
              </a:rPr>
              <a:t>1. Representations of text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92D050"/>
              </a:buClr>
              <a:buFont typeface="Wingdings" charset="2"/>
              <a:buChar char="u"/>
            </a:pPr>
            <a:r>
              <a:rPr lang="en-US" altLang="zh-CN" sz="2400" dirty="0" smtClean="0">
                <a:latin typeface="Times New Roman" charset="0"/>
              </a:rPr>
              <a:t>2. Word2Vec 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>
                <a:srgbClr val="92D050"/>
              </a:buClr>
              <a:buFont typeface="Wingdings" charset="2"/>
              <a:buChar char="u"/>
            </a:pPr>
            <a:r>
              <a:rPr lang="en-US" altLang="zh-CN" sz="1800" dirty="0" smtClean="0">
                <a:latin typeface="Times New Roman" charset="0"/>
              </a:rPr>
              <a:t>Skip-gram</a:t>
            </a:r>
            <a:r>
              <a:rPr lang="en-US" altLang="zh-CN" sz="1800" dirty="0">
                <a:latin typeface="Times New Roman" charset="0"/>
              </a:rPr>
              <a:t>, CBOW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>
                <a:srgbClr val="92D050"/>
              </a:buClr>
              <a:buFont typeface="Wingdings" charset="2"/>
              <a:buChar char="u"/>
            </a:pPr>
            <a:r>
              <a:rPr lang="en-US" altLang="zh-CN" sz="1800" dirty="0" smtClean="0">
                <a:latin typeface="Times New Roman" charset="0"/>
              </a:rPr>
              <a:t>Subsampling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>
                <a:srgbClr val="92D050"/>
              </a:buClr>
              <a:buFont typeface="Wingdings" charset="2"/>
              <a:buChar char="u"/>
            </a:pPr>
            <a:r>
              <a:rPr lang="en-US" altLang="zh-CN" sz="1800" dirty="0" smtClean="0">
                <a:latin typeface="Times New Roman" charset="0"/>
              </a:rPr>
              <a:t>Negative Sampling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92D050"/>
              </a:buClr>
              <a:buFont typeface="Wingdings" charset="2"/>
              <a:buChar char="u"/>
            </a:pPr>
            <a:r>
              <a:rPr lang="en-US" altLang="zh-CN" sz="2400" dirty="0" smtClean="0">
                <a:latin typeface="Times New Roman" charset="0"/>
              </a:rPr>
              <a:t>3</a:t>
            </a:r>
            <a:r>
              <a:rPr lang="en-US" altLang="zh-CN" sz="2400" dirty="0">
                <a:latin typeface="Times New Roman" charset="0"/>
              </a:rPr>
              <a:t>. </a:t>
            </a:r>
            <a:r>
              <a:rPr lang="en-US" altLang="zh-CN" sz="2400" dirty="0" smtClean="0">
                <a:latin typeface="Times New Roman" charset="0"/>
              </a:rPr>
              <a:t>Applications</a:t>
            </a:r>
          </a:p>
        </p:txBody>
      </p:sp>
      <p:sp>
        <p:nvSpPr>
          <p:cNvPr id="6148" name="AutoShape 6" descr="Microsoft Research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6149" name="AutoShape 8" descr="Microsoft Research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84586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81000"/>
            <a:ext cx="7334250" cy="457200"/>
          </a:xfrm>
        </p:spPr>
        <p:txBody>
          <a:bodyPr/>
          <a:lstStyle/>
          <a:p>
            <a:r>
              <a:rPr lang="en-US" altLang="zh-CN" dirty="0">
                <a:latin typeface="Times New Roman" charset="0"/>
              </a:rPr>
              <a:t>Representations of Text</a:t>
            </a:r>
            <a:endParaRPr lang="zh-CN" altLang="zh-CN" dirty="0">
              <a:latin typeface="Times New Roman" charset="0"/>
            </a:endParaRPr>
          </a:p>
        </p:txBody>
      </p:sp>
      <p:sp>
        <p:nvSpPr>
          <p:cNvPr id="18435" name="矩形 2"/>
          <p:cNvSpPr>
            <a:spLocks noChangeArrowheads="1"/>
          </p:cNvSpPr>
          <p:nvPr/>
        </p:nvSpPr>
        <p:spPr bwMode="auto">
          <a:xfrm>
            <a:off x="1531938" y="1219201"/>
            <a:ext cx="9144000" cy="4906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2857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2001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z="2400" b="1" dirty="0" smtClean="0">
                <a:latin typeface="Times New Roman" charset="0"/>
              </a:rPr>
              <a:t>文本表示</a:t>
            </a:r>
            <a:r>
              <a:rPr lang="zh-CN" altLang="en-US" sz="2400" b="1" dirty="0">
                <a:latin typeface="Times New Roman" charset="0"/>
              </a:rPr>
              <a:t>：</a:t>
            </a:r>
            <a:endParaRPr lang="en-US" altLang="zh-CN" sz="2400" b="1" dirty="0">
              <a:latin typeface="Times New Roman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b="1" dirty="0" smtClean="0">
                <a:latin typeface="Times New Roman" charset="0"/>
              </a:rPr>
              <a:t>One-hot </a:t>
            </a:r>
            <a:r>
              <a:rPr lang="en-US" altLang="zh-CN" b="1" dirty="0">
                <a:latin typeface="Times New Roman" charset="0"/>
              </a:rPr>
              <a:t>representation</a:t>
            </a:r>
            <a:r>
              <a:rPr lang="zh-CN" altLang="en-US" b="1" dirty="0">
                <a:latin typeface="Times New Roman" charset="0"/>
              </a:rPr>
              <a:t>：</a:t>
            </a:r>
            <a:r>
              <a:rPr lang="en-US" altLang="zh-CN" dirty="0" err="1">
                <a:solidFill>
                  <a:srgbClr val="7030A0"/>
                </a:solidFill>
                <a:latin typeface="Times New Roman" charset="0"/>
              </a:rPr>
              <a:t>Baymax</a:t>
            </a:r>
            <a:r>
              <a:rPr lang="zh-CN" altLang="en-US" dirty="0">
                <a:solidFill>
                  <a:srgbClr val="7030A0"/>
                </a:solidFill>
                <a:latin typeface="Times New Roman" charset="0"/>
              </a:rPr>
              <a:t>：</a:t>
            </a:r>
            <a:r>
              <a:rPr lang="en-US" altLang="zh-CN" dirty="0">
                <a:solidFill>
                  <a:srgbClr val="7030A0"/>
                </a:solidFill>
                <a:latin typeface="Times New Roman" charset="0"/>
              </a:rPr>
              <a:t>[0,0,0,1,0,0,0,…]  </a:t>
            </a:r>
            <a:r>
              <a:rPr lang="zh-CN" altLang="en-US" dirty="0">
                <a:solidFill>
                  <a:srgbClr val="7030A0"/>
                </a:solidFill>
                <a:latin typeface="Times New Roman" charset="0"/>
              </a:rPr>
              <a:t>大白：</a:t>
            </a:r>
            <a:r>
              <a:rPr lang="en-US" altLang="zh-CN" dirty="0">
                <a:solidFill>
                  <a:srgbClr val="7030A0"/>
                </a:solidFill>
                <a:latin typeface="Times New Roman" charset="0"/>
              </a:rPr>
              <a:t>[0,1,0,0,0,0,0,…]</a:t>
            </a:r>
          </a:p>
          <a:p>
            <a:pPr lvl="2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z="1600" dirty="0">
                <a:latin typeface="Times New Roman" charset="0"/>
              </a:rPr>
              <a:t>无法捕捉词之间的相似度；高维稀疏向量 </a:t>
            </a:r>
            <a:r>
              <a:rPr lang="en-US" altLang="zh-CN" sz="1600" dirty="0">
                <a:latin typeface="Times New Roman" charset="0"/>
              </a:rPr>
              <a:t>(</a:t>
            </a:r>
            <a:r>
              <a:rPr lang="en-US" altLang="zh-CN" sz="1600" u="sng" dirty="0">
                <a:solidFill>
                  <a:srgbClr val="00B0F0"/>
                </a:solidFill>
                <a:latin typeface="Times New Roman" charset="0"/>
              </a:rPr>
              <a:t>V=corpus</a:t>
            </a:r>
            <a:r>
              <a:rPr lang="zh-CN" altLang="en-US" sz="1600" u="sng" dirty="0">
                <a:solidFill>
                  <a:srgbClr val="00B0F0"/>
                </a:solidFill>
                <a:latin typeface="Times New Roman" charset="0"/>
              </a:rPr>
              <a:t>词个数</a:t>
            </a:r>
            <a:r>
              <a:rPr lang="en-US" altLang="zh-CN" sz="1600" dirty="0">
                <a:latin typeface="Times New Roman" charset="0"/>
              </a:rPr>
              <a:t>)</a:t>
            </a:r>
            <a:r>
              <a:rPr lang="zh-CN" altLang="en-US" sz="1600" dirty="0">
                <a:latin typeface="Times New Roman" charset="0"/>
              </a:rPr>
              <a:t>，易发生维数灾难</a:t>
            </a:r>
            <a:endParaRPr lang="en-US" altLang="zh-CN" sz="1600" dirty="0">
              <a:latin typeface="Times New Roman" charset="0"/>
            </a:endParaRPr>
          </a:p>
          <a:p>
            <a:pPr lvl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b="1" dirty="0" smtClean="0">
                <a:latin typeface="Times New Roman" charset="0"/>
              </a:rPr>
              <a:t>N-grams</a:t>
            </a:r>
            <a:r>
              <a:rPr lang="zh-CN" altLang="en-US" b="1" dirty="0" smtClean="0">
                <a:latin typeface="Times New Roman" charset="0"/>
              </a:rPr>
              <a:t>、 </a:t>
            </a:r>
            <a:r>
              <a:rPr lang="en-US" altLang="zh-CN" b="1" dirty="0" smtClean="0">
                <a:latin typeface="Times New Roman" charset="0"/>
              </a:rPr>
              <a:t>Bag</a:t>
            </a:r>
            <a:r>
              <a:rPr lang="zh-CN" altLang="en-US" b="1" dirty="0" smtClean="0">
                <a:latin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</a:rPr>
              <a:t>of</a:t>
            </a:r>
            <a:r>
              <a:rPr lang="zh-CN" altLang="en-US" b="1" dirty="0" smtClean="0">
                <a:latin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</a:rPr>
              <a:t>Words</a:t>
            </a: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b="1" dirty="0" smtClean="0">
                <a:latin typeface="Times New Roman" charset="0"/>
              </a:rPr>
              <a:t>Distributed </a:t>
            </a:r>
            <a:r>
              <a:rPr lang="en-US" altLang="zh-CN" b="1" dirty="0">
                <a:latin typeface="Times New Roman" charset="0"/>
              </a:rPr>
              <a:t>representation: </a:t>
            </a:r>
            <a:r>
              <a:rPr lang="zh-CN" altLang="en-US" sz="1600" dirty="0">
                <a:latin typeface="Times New Roman" charset="0"/>
              </a:rPr>
              <a:t>低维实数向量 </a:t>
            </a:r>
            <a:r>
              <a:rPr lang="en-US" altLang="zh-CN" sz="1600" dirty="0">
                <a:latin typeface="Times New Roman" charset="0"/>
              </a:rPr>
              <a:t>(</a:t>
            </a:r>
            <a:r>
              <a:rPr lang="en-US" altLang="zh-CN" sz="1600" u="sng" dirty="0">
                <a:solidFill>
                  <a:srgbClr val="00B0F0"/>
                </a:solidFill>
                <a:latin typeface="Times New Roman" charset="0"/>
              </a:rPr>
              <a:t>K=50~1000</a:t>
            </a:r>
            <a:r>
              <a:rPr lang="en-US" altLang="zh-CN" sz="1600" dirty="0">
                <a:latin typeface="Times New Roman" charset="0"/>
              </a:rPr>
              <a:t>)</a:t>
            </a:r>
          </a:p>
          <a:p>
            <a:pPr lvl="2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sz="1600" dirty="0" err="1">
                <a:solidFill>
                  <a:srgbClr val="7030A0"/>
                </a:solidFill>
                <a:latin typeface="Times New Roman" charset="0"/>
              </a:rPr>
              <a:t>Baymax</a:t>
            </a:r>
            <a:r>
              <a:rPr lang="zh-CN" altLang="en-US" sz="1600" dirty="0">
                <a:solidFill>
                  <a:srgbClr val="7030A0"/>
                </a:solidFill>
                <a:latin typeface="Times New Roman" charset="0"/>
              </a:rPr>
              <a:t>：</a:t>
            </a:r>
            <a:r>
              <a:rPr lang="en-US" altLang="zh-CN" sz="1600" dirty="0">
                <a:solidFill>
                  <a:srgbClr val="7030A0"/>
                </a:solidFill>
                <a:latin typeface="Times New Roman" charset="0"/>
              </a:rPr>
              <a:t> [-0.073378 0.373542 0.100008 0.107616 0.088097 -0.221868 0.216708,…]  </a:t>
            </a:r>
          </a:p>
          <a:p>
            <a:pPr lvl="2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z="1600" dirty="0">
                <a:solidFill>
                  <a:srgbClr val="7030A0"/>
                </a:solidFill>
                <a:latin typeface="Times New Roman" charset="0"/>
              </a:rPr>
              <a:t>大白：</a:t>
            </a:r>
            <a:r>
              <a:rPr lang="en-US" altLang="zh-CN" sz="1600" dirty="0">
                <a:solidFill>
                  <a:srgbClr val="7030A0"/>
                </a:solidFill>
                <a:latin typeface="Times New Roman" charset="0"/>
              </a:rPr>
              <a:t>[-0.110161 0.140409 0.000357 0.105829 0.107513 0.034320 0.134857,…]</a:t>
            </a: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sz="2400" b="1" dirty="0">
                <a:latin typeface="Times New Roman" charset="0"/>
              </a:rPr>
              <a:t>Distributed representation: (hinton’1986)</a:t>
            </a:r>
          </a:p>
          <a:p>
            <a:pPr lvl="2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b="1" dirty="0">
                <a:latin typeface="Times New Roman" charset="0"/>
              </a:rPr>
              <a:t>基本思想</a:t>
            </a:r>
            <a:r>
              <a:rPr lang="zh-CN" altLang="en-US" dirty="0">
                <a:latin typeface="Times New Roman" charset="0"/>
              </a:rPr>
              <a:t>：通过训练将每个词映射为低维实数向量</a:t>
            </a:r>
            <a:r>
              <a:rPr lang="en-US" altLang="zh-CN" dirty="0">
                <a:latin typeface="Times New Roman" charset="0"/>
                <a:sym typeface="Wingdings" charset="2"/>
              </a:rPr>
              <a:t></a:t>
            </a:r>
            <a:r>
              <a:rPr lang="zh-CN" altLang="en-US" dirty="0">
                <a:latin typeface="Times New Roman" charset="0"/>
              </a:rPr>
              <a:t>构成向量空间</a:t>
            </a:r>
            <a:r>
              <a:rPr lang="en-US" altLang="zh-CN" dirty="0">
                <a:latin typeface="Times New Roman" charset="0"/>
                <a:sym typeface="Wingdings" charset="2"/>
              </a:rPr>
              <a:t></a:t>
            </a:r>
            <a:r>
              <a:rPr lang="zh-CN" altLang="en-US" dirty="0">
                <a:latin typeface="Times New Roman" charset="0"/>
                <a:sym typeface="Wingdings" charset="2"/>
              </a:rPr>
              <a:t>越接近，语义相似度越高</a:t>
            </a:r>
            <a:endParaRPr lang="en-US" altLang="zh-CN" dirty="0">
              <a:latin typeface="Times New Roman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</a:pPr>
            <a:r>
              <a:rPr lang="en-US" altLang="zh-CN" sz="2000" b="1" dirty="0">
                <a:solidFill>
                  <a:srgbClr val="00B0F0"/>
                </a:solidFill>
                <a:latin typeface="Times New Roman" charset="0"/>
              </a:rPr>
              <a:t>“You shall know a word by the company its keeps.”</a:t>
            </a: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</a:pPr>
            <a:r>
              <a:rPr lang="en-US" altLang="zh-CN" sz="2000" dirty="0">
                <a:latin typeface="Times New Roman" charset="0"/>
              </a:rPr>
              <a:t>				 – </a:t>
            </a:r>
            <a:r>
              <a:rPr lang="en-US" altLang="zh-CN" sz="2000" dirty="0"/>
              <a:t> (</a:t>
            </a:r>
            <a:r>
              <a:rPr lang="en-US" altLang="zh-CN" sz="2000" b="1" dirty="0"/>
              <a:t>J. R. Firth</a:t>
            </a:r>
            <a:r>
              <a:rPr lang="en-US" altLang="zh-CN" sz="2000" dirty="0"/>
              <a:t>. 1957:11)</a:t>
            </a:r>
            <a:endParaRPr lang="en-US" altLang="zh-CN" sz="2000" dirty="0">
              <a:latin typeface="Times New Roman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sz="2000" dirty="0">
                <a:latin typeface="Times New Roman" charset="0"/>
              </a:rPr>
              <a:t>One of the most successful ideas of modern NLP</a:t>
            </a: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endParaRPr lang="en-US" altLang="zh-CN" sz="2000" dirty="0">
              <a:latin typeface="Times New Roman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2000" dirty="0">
              <a:latin typeface="Times New Roman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endParaRPr lang="en-US" altLang="zh-CN" sz="2000" dirty="0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r>
              <a:rPr lang="en-US" altLang="zh-CN" sz="1600" dirty="0">
                <a:latin typeface="Times New Roman" charset="0"/>
              </a:rPr>
              <a:t>	</a:t>
            </a: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</p:txBody>
      </p:sp>
      <p:pic>
        <p:nvPicPr>
          <p:cNvPr id="8196" name="Picture 5" descr="https://upload.wikimedia.org/wikipedia/commons/thumb/c/c3/John_Rupert_Firth.png/220px-John_Rupert_Fir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75" y="4724400"/>
            <a:ext cx="14668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121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81000"/>
            <a:ext cx="7334250" cy="4572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Times New Roman" charset="0"/>
              </a:rPr>
              <a:t>Distributed</a:t>
            </a:r>
            <a:r>
              <a:rPr lang="zh-CN" altLang="en-US" dirty="0" smtClean="0">
                <a:latin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</a:rPr>
              <a:t>Representations</a:t>
            </a:r>
            <a:endParaRPr lang="zh-CN" altLang="zh-CN" dirty="0">
              <a:latin typeface="Times New Roman" charset="0"/>
            </a:endParaRPr>
          </a:p>
        </p:txBody>
      </p:sp>
      <p:sp>
        <p:nvSpPr>
          <p:cNvPr id="18435" name="矩形 2"/>
          <p:cNvSpPr>
            <a:spLocks noChangeArrowheads="1"/>
          </p:cNvSpPr>
          <p:nvPr/>
        </p:nvSpPr>
        <p:spPr bwMode="auto">
          <a:xfrm>
            <a:off x="1531938" y="1219201"/>
            <a:ext cx="9144000" cy="4906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2857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sz="2400" b="1" dirty="0" smtClean="0">
                <a:latin typeface="Times New Roman" charset="0"/>
              </a:rPr>
              <a:t>NNLM</a:t>
            </a:r>
            <a:r>
              <a:rPr lang="zh-CN" altLang="en-US" sz="2400" b="1" dirty="0" smtClean="0">
                <a:latin typeface="Times New Roman" charset="0"/>
              </a:rPr>
              <a:t>：</a:t>
            </a:r>
            <a:endParaRPr lang="en-US" altLang="zh-CN" sz="2400" b="1" dirty="0">
              <a:latin typeface="Times New Roman" charset="0"/>
            </a:endParaRPr>
          </a:p>
          <a:p>
            <a:pPr lvl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Feedforward neural net language model </a:t>
            </a:r>
            <a:endParaRPr lang="en-US" altLang="zh-CN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dirty="0" smtClean="0">
                <a:latin typeface="Times New Roman" charset="0"/>
              </a:rPr>
              <a:t>Recurrent</a:t>
            </a:r>
            <a:r>
              <a:rPr lang="zh-CN" altLang="en-US" dirty="0" smtClean="0">
                <a:latin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</a:rPr>
              <a:t>neural</a:t>
            </a:r>
            <a:r>
              <a:rPr lang="zh-CN" altLang="en-US" dirty="0" smtClean="0">
                <a:latin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</a:rPr>
              <a:t>net</a:t>
            </a:r>
            <a:r>
              <a:rPr lang="zh-CN" altLang="en-US" dirty="0" smtClean="0">
                <a:latin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</a:rPr>
              <a:t>language</a:t>
            </a:r>
            <a:r>
              <a:rPr lang="zh-CN" altLang="en-US" dirty="0" smtClean="0">
                <a:latin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</a:rPr>
              <a:t>model</a:t>
            </a: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endParaRPr lang="en-US" altLang="zh-CN" sz="2400" b="1" dirty="0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z="2400" b="1" dirty="0">
                <a:latin typeface="Times New Roman" charset="0"/>
              </a:rPr>
              <a:t>一些应用：</a:t>
            </a:r>
            <a:endParaRPr lang="en-US" altLang="zh-CN" sz="2400" b="1" dirty="0">
              <a:latin typeface="Times New Roman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b="1" dirty="0">
                <a:latin typeface="Times New Roman" charset="0"/>
              </a:rPr>
              <a:t>Embedding’s semantic properties: </a:t>
            </a:r>
            <a:r>
              <a:rPr lang="zh-CN" altLang="en-US" dirty="0">
                <a:latin typeface="Times New Roman" charset="0"/>
              </a:rPr>
              <a:t>语义相关度计算，聚类等；</a:t>
            </a:r>
            <a:endParaRPr lang="en-US" altLang="zh-CN" dirty="0">
              <a:latin typeface="Times New Roman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b="1" dirty="0">
                <a:latin typeface="Times New Roman" charset="0"/>
              </a:rPr>
              <a:t>Embedding as Features: </a:t>
            </a:r>
            <a:r>
              <a:rPr lang="zh-CN" altLang="en-US" dirty="0">
                <a:latin typeface="Times New Roman" charset="0"/>
              </a:rPr>
              <a:t>情感分类，</a:t>
            </a:r>
            <a:r>
              <a:rPr lang="en-US" altLang="zh-CN" dirty="0">
                <a:latin typeface="Times New Roman" charset="0"/>
              </a:rPr>
              <a:t>NER</a:t>
            </a:r>
            <a:r>
              <a:rPr lang="zh-CN" altLang="en-US" dirty="0">
                <a:latin typeface="Times New Roman" charset="0"/>
              </a:rPr>
              <a:t>等；</a:t>
            </a:r>
            <a:endParaRPr lang="en-US" altLang="zh-CN" dirty="0">
              <a:latin typeface="Times New Roman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b="1" dirty="0">
                <a:latin typeface="Times New Roman" charset="0"/>
              </a:rPr>
              <a:t>Embedding as the initialization of NNs: </a:t>
            </a:r>
            <a:r>
              <a:rPr lang="zh-CN" altLang="en-US" dirty="0">
                <a:latin typeface="Times New Roman" charset="0"/>
              </a:rPr>
              <a:t>句子情感分类，词性标注等</a:t>
            </a:r>
            <a:endParaRPr lang="en-US" altLang="zh-CN" dirty="0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endParaRPr lang="en-US" altLang="zh-CN" sz="2400" b="1" dirty="0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z="2400" b="1" dirty="0">
                <a:latin typeface="Times New Roman" charset="0"/>
              </a:rPr>
              <a:t>类似工作</a:t>
            </a:r>
            <a:r>
              <a:rPr lang="en-US" altLang="zh-CN" sz="2400" b="1" dirty="0">
                <a:latin typeface="Times New Roman" charset="0"/>
              </a:rPr>
              <a:t>:</a:t>
            </a: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b="1" dirty="0" smtClean="0">
                <a:solidFill>
                  <a:srgbClr val="0070C0"/>
                </a:solidFill>
                <a:latin typeface="Times New Roman" charset="0"/>
              </a:rPr>
              <a:t>Sent2vec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</a:rPr>
              <a:t>, 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charset="0"/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charset="0"/>
              </a:rPr>
              <a:t>Doc2Vec, Author2vec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</a:rPr>
              <a:t>, illustration2vec, like2vec</a:t>
            </a:r>
            <a:endParaRPr lang="en-US" altLang="zh-CN" dirty="0">
              <a:solidFill>
                <a:srgbClr val="0070C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45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81000"/>
            <a:ext cx="7334250" cy="4572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charset="0"/>
              </a:rPr>
              <a:t>word2vec</a:t>
            </a:r>
            <a:endParaRPr lang="zh-CN" altLang="zh-CN">
              <a:latin typeface="Times New Roman" charset="0"/>
            </a:endParaRPr>
          </a:p>
        </p:txBody>
      </p:sp>
      <p:sp>
        <p:nvSpPr>
          <p:cNvPr id="18435" name="矩形 2"/>
          <p:cNvSpPr>
            <a:spLocks noChangeArrowheads="1"/>
          </p:cNvSpPr>
          <p:nvPr/>
        </p:nvSpPr>
        <p:spPr bwMode="auto">
          <a:xfrm>
            <a:off x="1531938" y="1219201"/>
            <a:ext cx="9144000" cy="4906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2857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sz="2400" b="1" dirty="0">
                <a:latin typeface="Times New Roman" charset="0"/>
              </a:rPr>
              <a:t>word2vec:</a:t>
            </a: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b="1" dirty="0">
                <a:latin typeface="Times New Roman" charset="0"/>
              </a:rPr>
              <a:t>E.g. king + man – woman = </a:t>
            </a:r>
            <a:r>
              <a:rPr lang="en-US" altLang="zh-CN" b="1" dirty="0">
                <a:solidFill>
                  <a:srgbClr val="FF0000"/>
                </a:solidFill>
                <a:latin typeface="Times New Roman" charset="0"/>
              </a:rPr>
              <a:t>queue</a:t>
            </a: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endParaRPr lang="en-US" altLang="zh-CN" sz="2400" b="1" dirty="0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sz="2400" b="1" dirty="0">
                <a:latin typeface="Times New Roman" charset="0"/>
              </a:rPr>
              <a:t>Word2vec</a:t>
            </a:r>
            <a:r>
              <a:rPr lang="zh-CN" altLang="en-US" sz="2400" b="1" dirty="0">
                <a:latin typeface="Times New Roman" charset="0"/>
              </a:rPr>
              <a:t>模型：</a:t>
            </a:r>
            <a:endParaRPr lang="en-US" altLang="zh-CN" sz="2400" b="1" dirty="0">
              <a:latin typeface="Times New Roman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dirty="0">
                <a:latin typeface="Times New Roman" charset="0"/>
              </a:rPr>
              <a:t>CBOW (Continuous Bag of Words)</a:t>
            </a: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dirty="0">
                <a:latin typeface="Times New Roman" charset="0"/>
              </a:rPr>
              <a:t>Skip-gram</a:t>
            </a: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z="2400" b="1" dirty="0">
                <a:latin typeface="Times New Roman" charset="0"/>
              </a:rPr>
              <a:t>训练方法</a:t>
            </a:r>
            <a:r>
              <a:rPr lang="en-US" altLang="zh-CN" sz="2400" b="1" dirty="0">
                <a:latin typeface="Times New Roman" charset="0"/>
              </a:rPr>
              <a:t>: </a:t>
            </a: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dirty="0">
                <a:latin typeface="Times New Roman" charset="0"/>
              </a:rPr>
              <a:t>Back-Propagation + </a:t>
            </a:r>
            <a:r>
              <a:rPr lang="en-US" altLang="zh-CN" dirty="0">
                <a:solidFill>
                  <a:srgbClr val="00B0F0"/>
                </a:solidFill>
                <a:latin typeface="Times New Roman" charset="0"/>
              </a:rPr>
              <a:t>SGD</a:t>
            </a:r>
            <a:r>
              <a:rPr lang="en-US" altLang="zh-CN" dirty="0">
                <a:latin typeface="Times New Roman" charset="0"/>
              </a:rPr>
              <a:t> (Stochastic Gradient Descent)</a:t>
            </a: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dirty="0">
                <a:latin typeface="Times New Roman" charset="0"/>
              </a:rPr>
              <a:t>Loss function: </a:t>
            </a:r>
            <a:r>
              <a:rPr lang="en-US" altLang="zh-CN" dirty="0">
                <a:solidFill>
                  <a:srgbClr val="00B0F0"/>
                </a:solidFill>
                <a:latin typeface="Times New Roman" charset="0"/>
              </a:rPr>
              <a:t>cross entropy</a:t>
            </a:r>
          </a:p>
          <a:p>
            <a:pPr lvl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mtClean="0">
                <a:latin typeface="Times New Roman" charset="0"/>
              </a:rPr>
              <a:t>训练样本</a:t>
            </a:r>
            <a:r>
              <a:rPr lang="zh-CN" altLang="en-US" dirty="0">
                <a:latin typeface="Times New Roman" charset="0"/>
              </a:rPr>
              <a:t>优化：</a:t>
            </a:r>
            <a:r>
              <a:rPr lang="en-US" altLang="zh-CN" dirty="0" err="1" smtClean="0">
                <a:latin typeface="Times New Roman" charset="0"/>
              </a:rPr>
              <a:t>SubSampling</a:t>
            </a:r>
            <a:endParaRPr lang="en-US" altLang="zh-CN" dirty="0" smtClean="0">
              <a:latin typeface="Times New Roman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dirty="0" smtClean="0">
                <a:latin typeface="Times New Roman" charset="0"/>
              </a:rPr>
              <a:t>两</a:t>
            </a:r>
            <a:r>
              <a:rPr lang="zh-CN" altLang="en-US" dirty="0">
                <a:latin typeface="Times New Roman" charset="0"/>
              </a:rPr>
              <a:t>种高效训练方法：</a:t>
            </a:r>
            <a:r>
              <a:rPr lang="en-US" altLang="zh-CN" dirty="0">
                <a:latin typeface="Times New Roman" charset="0"/>
              </a:rPr>
              <a:t>Hierarchical </a:t>
            </a:r>
            <a:r>
              <a:rPr lang="en-US" altLang="zh-CN" dirty="0" err="1">
                <a:latin typeface="Times New Roman" charset="0"/>
              </a:rPr>
              <a:t>softmax</a:t>
            </a:r>
            <a:r>
              <a:rPr lang="en-US" altLang="zh-CN" dirty="0">
                <a:latin typeface="Times New Roman" charset="0"/>
              </a:rPr>
              <a:t>, Negative </a:t>
            </a:r>
            <a:r>
              <a:rPr lang="en-US" altLang="zh-CN" dirty="0" smtClean="0">
                <a:latin typeface="Times New Roman" charset="0"/>
              </a:rPr>
              <a:t>sampling</a:t>
            </a: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</p:txBody>
      </p:sp>
      <p:pic>
        <p:nvPicPr>
          <p:cNvPr id="14340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52400"/>
            <a:ext cx="3200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47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81000"/>
            <a:ext cx="7334250" cy="457200"/>
          </a:xfrm>
        </p:spPr>
        <p:txBody>
          <a:bodyPr/>
          <a:lstStyle/>
          <a:p>
            <a:pPr eaLnBrk="1" hangingPunct="1"/>
            <a:r>
              <a:rPr lang="en-US" altLang="zh-CN">
                <a:solidFill>
                  <a:schemeClr val="tx1"/>
                </a:solidFill>
                <a:latin typeface="Times New Roman" charset="0"/>
              </a:rPr>
              <a:t>word2vec: CBOW</a:t>
            </a:r>
            <a:endParaRPr lang="zh-CN" altLang="zh-CN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8435" name="矩形 2"/>
          <p:cNvSpPr>
            <a:spLocks noChangeArrowheads="1"/>
          </p:cNvSpPr>
          <p:nvPr/>
        </p:nvSpPr>
        <p:spPr bwMode="auto">
          <a:xfrm>
            <a:off x="1531938" y="1219201"/>
            <a:ext cx="9144000" cy="4906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2857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sz="2400" b="1">
                <a:latin typeface="Times New Roman" charset="0"/>
              </a:rPr>
              <a:t>CBOW </a:t>
            </a:r>
            <a:r>
              <a:rPr lang="en-US" altLang="zh-CN" sz="2000">
                <a:latin typeface="Times New Roman" charset="0"/>
              </a:rPr>
              <a:t>(Continuous Bag of Words)</a:t>
            </a:r>
            <a:r>
              <a:rPr lang="zh-CN" altLang="en-US" sz="2000">
                <a:latin typeface="Times New Roman" charset="0"/>
              </a:rPr>
              <a:t>：</a:t>
            </a:r>
            <a:endParaRPr lang="en-US" altLang="zh-CN" sz="2000">
              <a:latin typeface="Times New Roman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b="1">
                <a:solidFill>
                  <a:srgbClr val="00B0F0"/>
                </a:solidFill>
                <a:latin typeface="Times New Roman" charset="0"/>
              </a:rPr>
              <a:t>predict</a:t>
            </a:r>
            <a:r>
              <a:rPr lang="en-US" altLang="zh-CN">
                <a:latin typeface="Times New Roman" charset="0"/>
              </a:rPr>
              <a:t> target given bag-of-word contexts</a:t>
            </a: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>
                <a:latin typeface="宋体" charset="-122"/>
              </a:rPr>
              <a:t>E.g. </a:t>
            </a:r>
            <a:r>
              <a:rPr lang="zh-CN" altLang="en-US">
                <a:latin typeface="宋体" charset="-122"/>
              </a:rPr>
              <a:t>大家 喜欢 </a:t>
            </a:r>
            <a:r>
              <a:rPr lang="zh-CN" altLang="en-US" b="1">
                <a:solidFill>
                  <a:srgbClr val="00B0F0"/>
                </a:solidFill>
                <a:latin typeface="宋体" charset="-122"/>
              </a:rPr>
              <a:t>吃</a:t>
            </a:r>
            <a:r>
              <a:rPr lang="zh-CN" altLang="en-US">
                <a:latin typeface="宋体" charset="-122"/>
              </a:rPr>
              <a:t> 红 苹果 </a:t>
            </a:r>
            <a:endParaRPr lang="en-US" altLang="zh-CN">
              <a:latin typeface="宋体" charset="-122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sz="2400" b="1">
                <a:latin typeface="Times New Roman" charset="0"/>
              </a:rPr>
              <a:t>Training objective:</a:t>
            </a: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endParaRPr lang="en-US" altLang="zh-CN" sz="2400" b="1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endParaRPr lang="en-US" altLang="zh-CN" sz="2400" b="1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endParaRPr lang="en-US" altLang="zh-CN" sz="2400" b="1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sz="2400" b="1">
                <a:latin typeface="Times New Roman" charset="0"/>
              </a:rPr>
              <a:t>Loss function </a:t>
            </a:r>
            <a:r>
              <a:rPr lang="en-US" altLang="zh-CN" sz="1600">
                <a:latin typeface="Times New Roman" charset="0"/>
              </a:rPr>
              <a:t>(NLL, Negative Log Likelihood)</a:t>
            </a:r>
            <a:r>
              <a:rPr lang="en-US" altLang="zh-CN">
                <a:latin typeface="Times New Roman" charset="0"/>
              </a:rPr>
              <a:t>:</a:t>
            </a: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2400" b="1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2400" b="1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2400" b="1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2400" b="1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>
              <a:solidFill>
                <a:srgbClr val="FF0000"/>
              </a:solidFill>
              <a:latin typeface="Times New Roman" charset="0"/>
            </a:endParaRPr>
          </a:p>
        </p:txBody>
      </p:sp>
      <p:pic>
        <p:nvPicPr>
          <p:cNvPr id="18436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600201"/>
            <a:ext cx="409575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095501" y="3505200"/>
          <a:ext cx="464502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3" name="Equation" r:id="rId5" imgW="3098800" imgH="762000" progId="Equation.DSMT4">
                  <p:embed/>
                </p:oleObj>
              </mc:Choice>
              <mc:Fallback>
                <p:oleObj name="Equation" r:id="rId5" imgW="3098800" imgH="762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1" y="3505200"/>
                        <a:ext cx="4645025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88" y="5486400"/>
            <a:ext cx="37147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标注 10"/>
          <p:cNvSpPr>
            <a:spLocks noChangeArrowheads="1"/>
          </p:cNvSpPr>
          <p:nvPr/>
        </p:nvSpPr>
        <p:spPr bwMode="auto">
          <a:xfrm>
            <a:off x="5143500" y="2892426"/>
            <a:ext cx="1333500" cy="612775"/>
          </a:xfrm>
          <a:prstGeom prst="wedgeRectCallout">
            <a:avLst>
              <a:gd name="adj1" fmla="val -19403"/>
              <a:gd name="adj2" fmla="val 106032"/>
            </a:avLst>
          </a:prstGeom>
          <a:gradFill rotWithShape="1">
            <a:gsLst>
              <a:gs pos="0">
                <a:srgbClr val="A8A8EA"/>
              </a:gs>
              <a:gs pos="35001">
                <a:srgbClr val="C3C3EF"/>
              </a:gs>
              <a:gs pos="100000">
                <a:srgbClr val="E8E8FA"/>
              </a:gs>
            </a:gsLst>
            <a:lin ang="16200000" scaled="1"/>
          </a:gradFill>
          <a:ln w="9525">
            <a:solidFill>
              <a:srgbClr val="2F2F98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CN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zh-CN" alt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53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矩形 2"/>
          <p:cNvSpPr>
            <a:spLocks noChangeArrowheads="1"/>
          </p:cNvSpPr>
          <p:nvPr/>
        </p:nvSpPr>
        <p:spPr bwMode="auto">
          <a:xfrm>
            <a:off x="1531938" y="1219201"/>
            <a:ext cx="9144000" cy="4906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2857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2857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sz="2400" b="1" dirty="0">
                <a:latin typeface="Times New Roman" charset="0"/>
              </a:rPr>
              <a:t>Skip-gram: </a:t>
            </a:r>
            <a:r>
              <a:rPr lang="en-US" altLang="zh-CN" b="1" dirty="0">
                <a:solidFill>
                  <a:srgbClr val="00B0F0"/>
                </a:solidFill>
                <a:latin typeface="Times New Roman" charset="0"/>
              </a:rPr>
              <a:t>predict</a:t>
            </a:r>
            <a:r>
              <a:rPr lang="en-US" altLang="zh-CN" dirty="0">
                <a:solidFill>
                  <a:srgbClr val="00B0F0"/>
                </a:solidFill>
                <a:latin typeface="Times New Roman" charset="0"/>
              </a:rPr>
              <a:t> </a:t>
            </a:r>
            <a:r>
              <a:rPr lang="en-US" altLang="zh-CN" dirty="0">
                <a:latin typeface="Times New Roman" charset="0"/>
              </a:rPr>
              <a:t>context words given </a:t>
            </a:r>
            <a:r>
              <a:rPr lang="en-US" altLang="zh-CN" dirty="0" smtClean="0">
                <a:latin typeface="Times New Roman" charset="0"/>
              </a:rPr>
              <a:t>target</a:t>
            </a:r>
            <a:endParaRPr lang="en-US" altLang="zh-CN" sz="1600" dirty="0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22535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81000"/>
            <a:ext cx="7334250" cy="457200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tx1"/>
                </a:solidFill>
                <a:latin typeface="Times New Roman" charset="0"/>
              </a:rPr>
              <a:t>word2vec: skip-gram</a:t>
            </a:r>
            <a:endParaRPr lang="zh-CN" altLang="zh-CN" dirty="0">
              <a:solidFill>
                <a:schemeClr val="tx1"/>
              </a:solidFill>
              <a:latin typeface="Times New Roman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972" y="1783347"/>
            <a:ext cx="7266336" cy="45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5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矩形 2"/>
          <p:cNvSpPr>
            <a:spLocks noChangeArrowheads="1"/>
          </p:cNvSpPr>
          <p:nvPr/>
        </p:nvSpPr>
        <p:spPr bwMode="auto">
          <a:xfrm>
            <a:off x="1531938" y="1219201"/>
            <a:ext cx="9144000" cy="4906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2857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2857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en-US" altLang="zh-CN" sz="2400" b="1" dirty="0" smtClean="0">
                <a:latin typeface="Times New Roman" charset="0"/>
              </a:rPr>
              <a:t>Loss </a:t>
            </a:r>
            <a:r>
              <a:rPr lang="en-US" altLang="zh-CN" sz="2400" b="1" dirty="0">
                <a:latin typeface="Times New Roman" charset="0"/>
              </a:rPr>
              <a:t>function:</a:t>
            </a: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endParaRPr lang="en-US" altLang="zh-CN" sz="2400" b="1" dirty="0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endParaRPr lang="en-US" altLang="zh-CN" sz="2400" b="1" dirty="0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endParaRPr lang="en-US" altLang="zh-CN" sz="2400" b="1" dirty="0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endParaRPr lang="en-US" altLang="zh-CN" sz="2400" b="1" dirty="0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22535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81000"/>
            <a:ext cx="7334250" cy="457200"/>
          </a:xfrm>
        </p:spPr>
        <p:txBody>
          <a:bodyPr/>
          <a:lstStyle/>
          <a:p>
            <a:pPr eaLnBrk="1" hangingPunct="1"/>
            <a:r>
              <a:rPr lang="en-US" altLang="zh-CN">
                <a:solidFill>
                  <a:schemeClr val="tx1"/>
                </a:solidFill>
                <a:latin typeface="Times New Roman" charset="0"/>
              </a:rPr>
              <a:t>word2vec: skip-gram</a:t>
            </a:r>
            <a:endParaRPr lang="zh-CN" altLang="zh-CN">
              <a:solidFill>
                <a:schemeClr val="tx1"/>
              </a:solidFill>
              <a:latin typeface="Times New Roman" charset="0"/>
            </a:endParaRPr>
          </a:p>
        </p:txBody>
      </p:sp>
      <p:pic>
        <p:nvPicPr>
          <p:cNvPr id="2253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93" y="2076193"/>
            <a:ext cx="383857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768" y="838200"/>
            <a:ext cx="6590784" cy="41166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1304" y="4551115"/>
            <a:ext cx="9318171" cy="23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81000"/>
            <a:ext cx="7334250" cy="4572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Times New Roman" charset="0"/>
              </a:rPr>
              <a:t>word2vec: </a:t>
            </a:r>
            <a:r>
              <a:rPr lang="en-US" altLang="zh-CN" dirty="0" smtClean="0">
                <a:latin typeface="Times New Roman" charset="0"/>
              </a:rPr>
              <a:t>Subsampling</a:t>
            </a:r>
            <a:endParaRPr lang="zh-CN" altLang="zh-CN" dirty="0">
              <a:latin typeface="Times New Roman" charset="0"/>
            </a:endParaRPr>
          </a:p>
        </p:txBody>
      </p:sp>
      <p:sp>
        <p:nvSpPr>
          <p:cNvPr id="18435" name="矩形 2"/>
          <p:cNvSpPr>
            <a:spLocks noChangeArrowheads="1"/>
          </p:cNvSpPr>
          <p:nvPr/>
        </p:nvSpPr>
        <p:spPr bwMode="auto">
          <a:xfrm>
            <a:off x="1531938" y="1219201"/>
            <a:ext cx="8490836" cy="5638799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2857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z="2400" b="1" dirty="0">
                <a:latin typeface="Times New Roman" charset="0"/>
              </a:rPr>
              <a:t>主要思想：</a:t>
            </a:r>
            <a:endParaRPr lang="en-US" altLang="zh-CN" sz="2400" b="1" dirty="0">
              <a:latin typeface="Times New Roman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z="2000" b="1" dirty="0" smtClean="0">
                <a:latin typeface="Times New Roman" charset="0"/>
                <a:sym typeface="Wingdings" charset="2"/>
              </a:rPr>
              <a:t>对于比较热的词，会大量的出现在训练样本中</a:t>
            </a:r>
            <a:endParaRPr lang="en-US" altLang="zh-CN" sz="2000" b="1" dirty="0" smtClean="0">
              <a:latin typeface="Times New Roman" charset="0"/>
              <a:sym typeface="Wingdings" charset="2"/>
            </a:endParaRPr>
          </a:p>
          <a:p>
            <a:pPr lvl="2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z="2000" b="1" dirty="0" smtClean="0">
                <a:latin typeface="Times New Roman" charset="0"/>
                <a:sym typeface="Wingdings" charset="2"/>
              </a:rPr>
              <a:t>速度较慢</a:t>
            </a:r>
            <a:endParaRPr lang="en-US" altLang="zh-CN" sz="2000" b="1" dirty="0" smtClean="0">
              <a:latin typeface="Times New Roman" charset="0"/>
              <a:sym typeface="Wingdings" charset="2"/>
            </a:endParaRPr>
          </a:p>
          <a:p>
            <a:pPr lvl="2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z="2000" b="1" dirty="0" smtClean="0">
                <a:latin typeface="Times New Roman" charset="0"/>
                <a:sym typeface="Wingdings" charset="2"/>
              </a:rPr>
              <a:t>效果不佳</a:t>
            </a:r>
            <a:endParaRPr lang="en-US" altLang="zh-CN" sz="2000" b="1" dirty="0">
              <a:latin typeface="Times New Roman" charset="0"/>
              <a:sym typeface="Wingdings" charset="2"/>
            </a:endParaRPr>
          </a:p>
          <a:p>
            <a:pPr lvl="1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z="2000" b="1" dirty="0">
                <a:latin typeface="Times New Roman" charset="0"/>
              </a:rPr>
              <a:t>对于热的词组成的</a:t>
            </a:r>
            <a:r>
              <a:rPr lang="en-US" altLang="zh-CN" sz="2000" b="1" dirty="0">
                <a:latin typeface="Times New Roman" charset="0"/>
              </a:rPr>
              <a:t>pair</a:t>
            </a:r>
            <a:r>
              <a:rPr lang="zh-CN" altLang="en-US" sz="2000" b="1" dirty="0">
                <a:latin typeface="Times New Roman" charset="0"/>
              </a:rPr>
              <a:t>进行</a:t>
            </a:r>
            <a:r>
              <a:rPr lang="zh-CN" altLang="en-US" sz="2000" b="1" dirty="0" smtClean="0">
                <a:latin typeface="Times New Roman" charset="0"/>
              </a:rPr>
              <a:t>抽样</a:t>
            </a:r>
            <a:endParaRPr lang="en-US" altLang="zh-CN" sz="2000" b="1" dirty="0" smtClean="0">
              <a:latin typeface="Times New Roman" charset="0"/>
            </a:endParaRPr>
          </a:p>
          <a:p>
            <a:pPr lvl="2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z="2000" b="1" dirty="0" smtClean="0">
                <a:latin typeface="Times New Roman" charset="0"/>
              </a:rPr>
              <a:t>论文中的公式</a:t>
            </a:r>
            <a:endParaRPr lang="en-US" altLang="zh-CN" sz="2000" b="1" dirty="0" smtClean="0">
              <a:latin typeface="Times New Roman" charset="0"/>
            </a:endParaRPr>
          </a:p>
          <a:p>
            <a:pPr lvl="2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endParaRPr lang="en-US" altLang="zh-CN" sz="2000" b="1" dirty="0" smtClean="0">
              <a:latin typeface="Times New Roman" charset="0"/>
            </a:endParaRPr>
          </a:p>
          <a:p>
            <a:pPr lvl="2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zh-CN" altLang="en-US" sz="2000" b="1" dirty="0" smtClean="0">
                <a:latin typeface="Times New Roman" charset="0"/>
              </a:rPr>
              <a:t>代码中的计算方法：</a:t>
            </a:r>
            <a:endParaRPr lang="en-US" altLang="zh-CN" sz="2000" b="1" dirty="0" smtClean="0">
              <a:latin typeface="Times New Roman" charset="0"/>
            </a:endParaRPr>
          </a:p>
          <a:p>
            <a:pPr lvl="2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endParaRPr lang="en-US" altLang="zh-CN" sz="2000" b="1" dirty="0" smtClean="0">
              <a:latin typeface="Times New Roman" charset="0"/>
            </a:endParaRPr>
          </a:p>
          <a:p>
            <a:pPr lvl="2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endParaRPr lang="en-US" altLang="zh-CN" sz="2000" b="1" dirty="0">
              <a:latin typeface="Times New Roman" charset="0"/>
            </a:endParaRPr>
          </a:p>
          <a:p>
            <a:pPr lvl="2">
              <a:lnSpc>
                <a:spcPct val="150000"/>
              </a:lnSpc>
              <a:buClr>
                <a:srgbClr val="92D050"/>
              </a:buClr>
              <a:buFont typeface="Wingdings" charset="2"/>
              <a:buChar char="u"/>
            </a:pPr>
            <a:r>
              <a:rPr lang="mr-IN" altLang="zh-CN" sz="2000" dirty="0"/>
              <a:t> </a:t>
            </a:r>
            <a:r>
              <a:rPr lang="en-US" altLang="zh-CN" sz="2000" dirty="0" err="1"/>
              <a:t>f</a:t>
            </a:r>
            <a:r>
              <a:rPr lang="mr-IN" altLang="zh-CN" sz="2000" dirty="0" smtClean="0"/>
              <a:t>(</a:t>
            </a:r>
            <a:r>
              <a:rPr lang="mr-IN" altLang="zh-CN" sz="2000" dirty="0" err="1" smtClean="0"/>
              <a:t>wi</a:t>
            </a:r>
            <a:r>
              <a:rPr lang="mr-IN" altLang="zh-CN" sz="2000" dirty="0" smtClean="0"/>
              <a:t>)</a:t>
            </a:r>
            <a:r>
              <a:rPr lang="zh-CN" altLang="en-US" sz="2000" dirty="0" smtClean="0"/>
              <a:t>表示</a:t>
            </a:r>
            <a:r>
              <a:rPr lang="en-US" altLang="zh-CN" sz="2000" dirty="0" err="1" smtClean="0"/>
              <a:t>wi</a:t>
            </a:r>
            <a:r>
              <a:rPr lang="zh-CN" altLang="en-US" sz="2000" dirty="0" smtClean="0"/>
              <a:t>在训练集合中出现的概率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当</a:t>
            </a:r>
            <a:r>
              <a:rPr lang="en-US" altLang="zh-CN" sz="2000" dirty="0"/>
              <a:t>f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wi</a:t>
            </a:r>
            <a:r>
              <a:rPr lang="en-US" altLang="zh-CN" sz="2000" dirty="0" smtClean="0"/>
              <a:t>) &lt;= 0.0026</a:t>
            </a:r>
            <a:r>
              <a:rPr lang="zh-CN" altLang="en-US" sz="2000" dirty="0" smtClean="0"/>
              <a:t>时，</a:t>
            </a:r>
            <a:endParaRPr lang="en-US" altLang="zh-CN" sz="2000" b="1" dirty="0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r>
              <a:rPr lang="en-US" altLang="zh-CN" sz="1600" b="1" dirty="0" smtClean="0">
                <a:solidFill>
                  <a:srgbClr val="FF0000"/>
                </a:solidFill>
                <a:latin typeface="Times New Roman" charset="0"/>
              </a:rPr>
              <a:t>		</a:t>
            </a:r>
            <a:r>
              <a:rPr lang="zh-CN" altLang="en-US" sz="1600" b="1" dirty="0" smtClean="0">
                <a:latin typeface="Times New Roman" charset="0"/>
              </a:rPr>
              <a:t>       </a:t>
            </a:r>
            <a:r>
              <a:rPr lang="en-US" altLang="zh-CN" sz="1600" b="1" dirty="0" smtClean="0">
                <a:latin typeface="Times New Roman" charset="0"/>
              </a:rPr>
              <a:t>p(</a:t>
            </a:r>
            <a:r>
              <a:rPr lang="en-US" altLang="zh-CN" sz="1600" b="1" dirty="0" err="1" smtClean="0">
                <a:latin typeface="Times New Roman" charset="0"/>
              </a:rPr>
              <a:t>wi</a:t>
            </a:r>
            <a:r>
              <a:rPr lang="en-US" altLang="zh-CN" sz="1600" b="1" dirty="0" smtClean="0">
                <a:latin typeface="Times New Roman" charset="0"/>
              </a:rPr>
              <a:t>) =  1</a:t>
            </a:r>
            <a:endParaRPr lang="en-US" altLang="zh-CN" sz="1600" b="1" dirty="0"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r>
              <a:rPr lang="en-US" altLang="zh-CN" sz="1600" b="1" dirty="0" smtClean="0">
                <a:solidFill>
                  <a:srgbClr val="FF0000"/>
                </a:solidFill>
                <a:latin typeface="Times New Roman" charset="0"/>
              </a:rPr>
              <a:t> </a:t>
            </a: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  <a:p>
            <a:pPr eaLnBrk="1" hangingPunct="1">
              <a:lnSpc>
                <a:spcPct val="150000"/>
              </a:lnSpc>
              <a:buClr>
                <a:srgbClr val="92D050"/>
              </a:buClr>
            </a:pPr>
            <a:endParaRPr lang="en-US" altLang="zh-CN" sz="1600" b="1" dirty="0">
              <a:solidFill>
                <a:srgbClr val="FF0000"/>
              </a:solidFill>
              <a:latin typeface="Times New Roman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113" y="298451"/>
            <a:ext cx="3328863" cy="19875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278" y="3573318"/>
            <a:ext cx="3060700" cy="1041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393531" y="4995719"/>
                <a:ext cx="3693319" cy="5956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𝑤𝑖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box>
                            <m:boxPr>
                              <m:ctrlPr>
                                <a:rPr kumimoji="1" lang="mr-IN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kumimoji="1" lang="mr-IN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𝑤𝑖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0.001</m:t>
                                  </m:r>
                                </m:den>
                              </m:f>
                            </m:e>
                          </m:box>
                        </m:e>
                      </m:rad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+1)∗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0.001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𝑤𝑖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531" y="4995719"/>
                <a:ext cx="3693319" cy="5956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79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AA5F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27397</TotalTime>
  <Words>746</Words>
  <Application>Microsoft Macintosh PowerPoint</Application>
  <PresentationFormat>宽屏</PresentationFormat>
  <Paragraphs>204</Paragraphs>
  <Slides>14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Calibri Light</vt:lpstr>
      <vt:lpstr>Cambria Math</vt:lpstr>
      <vt:lpstr>DengXian</vt:lpstr>
      <vt:lpstr>Mangal</vt:lpstr>
      <vt:lpstr>宋体</vt:lpstr>
      <vt:lpstr>微软雅黑</vt:lpstr>
      <vt:lpstr>Arial</vt:lpstr>
      <vt:lpstr>Calibri</vt:lpstr>
      <vt:lpstr>Times New Roman</vt:lpstr>
      <vt:lpstr>Wingdings</vt:lpstr>
      <vt:lpstr>2_Office 主题</vt:lpstr>
      <vt:lpstr>Equation</vt:lpstr>
      <vt:lpstr>PowerPoint 演示文稿</vt:lpstr>
      <vt:lpstr>Outlines</vt:lpstr>
      <vt:lpstr>Representations of Text</vt:lpstr>
      <vt:lpstr>Distributed Representations</vt:lpstr>
      <vt:lpstr>word2vec</vt:lpstr>
      <vt:lpstr>word2vec: CBOW</vt:lpstr>
      <vt:lpstr>word2vec: skip-gram</vt:lpstr>
      <vt:lpstr>word2vec: skip-gram</vt:lpstr>
      <vt:lpstr>word2vec: Subsampling</vt:lpstr>
      <vt:lpstr>word2vec: Negative sampling</vt:lpstr>
      <vt:lpstr>word2vec: Negative sampling</vt:lpstr>
      <vt:lpstr>Word2vec模型训练建议</vt:lpstr>
      <vt:lpstr>Applications</vt:lpstr>
      <vt:lpstr>PowerPoint 演示文稿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李腾</dc:creator>
  <cp:lastModifiedBy>85689021@qq.com</cp:lastModifiedBy>
  <cp:revision>837</cp:revision>
  <dcterms:created xsi:type="dcterms:W3CDTF">2016-12-19T14:41:11Z</dcterms:created>
  <dcterms:modified xsi:type="dcterms:W3CDTF">2017-12-08T04:07:47Z</dcterms:modified>
</cp:coreProperties>
</file>